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96" r:id="rId5"/>
    <p:sldId id="397" r:id="rId6"/>
    <p:sldId id="398" r:id="rId7"/>
    <p:sldId id="399" r:id="rId8"/>
    <p:sldId id="400" r:id="rId9"/>
    <p:sldId id="382" r:id="rId10"/>
    <p:sldId id="386" r:id="rId11"/>
    <p:sldId id="387" r:id="rId12"/>
    <p:sldId id="388" r:id="rId13"/>
    <p:sldId id="390" r:id="rId14"/>
    <p:sldId id="392" r:id="rId15"/>
    <p:sldId id="395" r:id="rId16"/>
    <p:sldId id="258" r:id="rId17"/>
    <p:sldId id="374" r:id="rId18"/>
    <p:sldId id="259" r:id="rId19"/>
    <p:sldId id="260" r:id="rId20"/>
    <p:sldId id="261" r:id="rId21"/>
    <p:sldId id="262" r:id="rId22"/>
    <p:sldId id="295" r:id="rId23"/>
    <p:sldId id="257" r:id="rId24"/>
    <p:sldId id="265" r:id="rId25"/>
    <p:sldId id="263" r:id="rId26"/>
    <p:sldId id="264" r:id="rId27"/>
    <p:sldId id="323" r:id="rId28"/>
    <p:sldId id="266" r:id="rId29"/>
    <p:sldId id="267" r:id="rId30"/>
    <p:sldId id="268" r:id="rId31"/>
    <p:sldId id="269" r:id="rId32"/>
    <p:sldId id="280" r:id="rId33"/>
    <p:sldId id="277" r:id="rId34"/>
    <p:sldId id="278" r:id="rId35"/>
    <p:sldId id="279" r:id="rId36"/>
    <p:sldId id="315" r:id="rId37"/>
    <p:sldId id="317" r:id="rId38"/>
    <p:sldId id="318" r:id="rId39"/>
    <p:sldId id="319" r:id="rId40"/>
    <p:sldId id="320" r:id="rId41"/>
    <p:sldId id="282" r:id="rId42"/>
    <p:sldId id="283" r:id="rId43"/>
    <p:sldId id="285" r:id="rId44"/>
    <p:sldId id="286" r:id="rId45"/>
    <p:sldId id="287" r:id="rId46"/>
    <p:sldId id="288" r:id="rId47"/>
    <p:sldId id="289" r:id="rId48"/>
    <p:sldId id="322" r:id="rId49"/>
    <p:sldId id="321" r:id="rId50"/>
    <p:sldId id="290" r:id="rId51"/>
    <p:sldId id="291" r:id="rId52"/>
    <p:sldId id="292" r:id="rId53"/>
    <p:sldId id="293" r:id="rId54"/>
    <p:sldId id="294" r:id="rId55"/>
    <p:sldId id="270" r:id="rId56"/>
    <p:sldId id="271" r:id="rId57"/>
    <p:sldId id="272" r:id="rId58"/>
    <p:sldId id="273" r:id="rId59"/>
    <p:sldId id="274" r:id="rId60"/>
    <p:sldId id="275" r:id="rId61"/>
    <p:sldId id="313"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297" r:id="rId77"/>
    <p:sldId id="376" r:id="rId78"/>
    <p:sldId id="379" r:id="rId79"/>
    <p:sldId id="401" r:id="rId80"/>
    <p:sldId id="402" r:id="rId81"/>
    <p:sldId id="403" r:id="rId82"/>
    <p:sldId id="404"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78" autoAdjust="0"/>
    <p:restoredTop sz="84204" autoAdjust="0"/>
  </p:normalViewPr>
  <p:slideViewPr>
    <p:cSldViewPr snapToGrid="0">
      <p:cViewPr varScale="1">
        <p:scale>
          <a:sx n="131" d="100"/>
          <a:sy n="131" d="100"/>
        </p:scale>
        <p:origin x="1288" y="184"/>
      </p:cViewPr>
      <p:guideLst/>
    </p:cSldViewPr>
  </p:slideViewPr>
  <p:outlineViewPr>
    <p:cViewPr>
      <p:scale>
        <a:sx n="33" d="100"/>
        <a:sy n="33" d="100"/>
      </p:scale>
      <p:origin x="0" y="-7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73E3D-1F83-4057-814F-B45A8AC27D1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54EA6-DD18-4A1C-9872-32A665E570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t>By spacing pooling regions k &gt; 1 (rather than 1) pixels apart, the next higher layer has roughly k times fewer inputs to process, leading to </a:t>
            </a:r>
            <a:r>
              <a:rPr lang="en-US" altLang="zh-CN" sz="1200" dirty="0" err="1" smtClean="0"/>
              <a:t>downsampling</a:t>
            </a:r>
            <a:r>
              <a:rPr lang="en-US" altLang="zh-CN" sz="1200" dirty="0" smtClean="0"/>
              <a:t>.</a:t>
            </a:r>
            <a:endParaRPr kumimoji="1"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Pretraining</a:t>
            </a:r>
            <a:r>
              <a:rPr lang="en-US" altLang="zh-CN" dirty="0" smtClean="0"/>
              <a:t> consists of learning a stack of restricted Boltzmann machines (RBMs), each having only one layer of feature detectors. The learned feature activations of one RBM are used as the ‘‘data’’ for training the next RBM in the stack. After the </a:t>
            </a:r>
            <a:r>
              <a:rPr lang="en-US" altLang="zh-CN" dirty="0" err="1" smtClean="0"/>
              <a:t>pretraining</a:t>
            </a:r>
            <a:r>
              <a:rPr lang="en-US" altLang="zh-CN" dirty="0" smtClean="0"/>
              <a:t>, the RBMs are ‘‘unrolled’’ to create a deep autoencoder, which is then fine-tuned using backpropagation of error derivatives.</a:t>
            </a:r>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A higher-level representation should be rather stable and robust under corruptions of the input.</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Performing the denoising task well requires extracting features that capture useful structure in the input distribution.</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Denoising is not the primary goal. It is advocated and investigated as a training criterion for learning to extract useful features that will constitute better higher-level representation.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Founders:</a:t>
            </a:r>
            <a:r>
              <a:rPr lang="en-US" baseline="0" dirty="0" smtClean="0"/>
              <a:t> </a:t>
            </a:r>
            <a:r>
              <a:rPr lang="en-US" baseline="0" dirty="0" err="1" smtClean="0"/>
              <a:t>Demis</a:t>
            </a:r>
            <a:r>
              <a:rPr lang="en-US" baseline="0" dirty="0" smtClean="0"/>
              <a:t> </a:t>
            </a:r>
            <a:r>
              <a:rPr lang="en-US" baseline="0" dirty="0" err="1" smtClean="0"/>
              <a:t>Hassabis</a:t>
            </a:r>
            <a:r>
              <a:rPr lang="en-US" baseline="0" dirty="0" smtClean="0"/>
              <a:t>, Shane Legg, Mustafa </a:t>
            </a:r>
            <a:r>
              <a:rPr lang="en-US" baseline="0" dirty="0" err="1" smtClean="0"/>
              <a:t>Suleyman</a:t>
            </a:r>
            <a:endParaRPr lang="en-US" baseline="0" dirty="0" smtClean="0"/>
          </a:p>
          <a:p>
            <a:r>
              <a:rPr lang="en-US" baseline="0" dirty="0" smtClean="0"/>
              <a:t>Why was this milestone particularly worrying from an ethics point of view?</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The word ‘deep’ in deep learning refers to the layered model architectures which are usually deeper than conventional learning models. </a:t>
            </a: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8B454EA6-DD18-4A1C-9872-32A665E570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3082" name="Picture 10" descr="imag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755650" y="1700213"/>
            <a:ext cx="3887788" cy="1470025"/>
          </a:xfrm>
        </p:spPr>
        <p:txBody>
          <a:bodyPr/>
          <a:lstStyle>
            <a:lvl1pPr>
              <a:defRPr sz="3600"/>
            </a:lvl1pPr>
          </a:lstStyle>
          <a:p>
            <a:pPr lvl="0"/>
            <a:r>
              <a:rPr lang="zh-CN" altLang="en-US" noProof="0" smtClean="0"/>
              <a:t>单击此处编辑母版标题样式</a:t>
            </a:r>
            <a:endParaRPr lang="zh-TW" altLang="en-US"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0"/>
            <a:ext cx="2058988" cy="61261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0"/>
            <a:ext cx="6029325" cy="61261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958D2F9-4BD7-45EA-BEA8-4F01E8D07158}" type="datetimeFigureOut">
              <a:rPr lang="zh-CN" altLang="en-US" smtClean="0"/>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A9A88CC-82D0-4F22-A301-A6A4B868C9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image_2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24618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6831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TW" altLang="en-US" smtClean="0"/>
              <a:t>按下新增標題</a:t>
            </a:r>
            <a:endParaRPr lang="zh-TW"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TW" altLang="en-US" smtClean="0"/>
              <a:t>按一下以編輯母片</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kumimoji="1" sz="3200" kern="1200">
          <a:solidFill>
            <a:schemeClr val="bg1"/>
          </a:solidFill>
          <a:latin typeface="+mj-lt"/>
          <a:ea typeface="+mj-ea"/>
          <a:cs typeface="+mj-cs"/>
        </a:defRPr>
      </a:lvl1pPr>
      <a:lvl2pPr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2pPr>
      <a:lvl3pPr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3pPr>
      <a:lvl4pPr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4pPr>
      <a:lvl5pPr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5pPr>
      <a:lvl6pPr marL="4572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6pPr>
      <a:lvl7pPr marL="9144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7pPr>
      <a:lvl8pPr marL="13716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8pPr>
      <a:lvl9pPr marL="18288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9pPr>
    </p:titleStyle>
    <p:bodyStyle>
      <a:lvl1pPr marL="342900" indent="-342900" algn="l" rtl="0" eaLnBrk="1" fontAlgn="base" hangingPunct="1">
        <a:spcBef>
          <a:spcPct val="20000"/>
        </a:spcBef>
        <a:spcAft>
          <a:spcPct val="0"/>
        </a:spcAft>
        <a:buChar char="•"/>
        <a:defRPr kumimoji="1" sz="3200" kern="1200">
          <a:solidFill>
            <a:srgbClr val="0099FF"/>
          </a:solidFill>
          <a:latin typeface="+mn-lt"/>
          <a:ea typeface="+mn-ea"/>
          <a:cs typeface="+mn-cs"/>
        </a:defRPr>
      </a:lvl1pPr>
      <a:lvl2pPr marL="742950" indent="-285750" algn="l" rtl="0" eaLnBrk="1" fontAlgn="base" hangingPunct="1">
        <a:spcBef>
          <a:spcPct val="20000"/>
        </a:spcBef>
        <a:spcAft>
          <a:spcPct val="0"/>
        </a:spcAft>
        <a:buChar char="–"/>
        <a:defRPr kumimoji="1" sz="2500" kern="1200">
          <a:solidFill>
            <a:schemeClr val="tx1"/>
          </a:solidFill>
          <a:latin typeface="+mn-lt"/>
          <a:ea typeface="華康儷細黑(P)" pitchFamily="34" charset="-120"/>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華康儷細黑(P)" pitchFamily="34" charset="-120"/>
          <a:cs typeface="+mn-cs"/>
        </a:defRPr>
      </a:lvl3pPr>
      <a:lvl4pPr marL="1600200" indent="-228600" algn="l" rtl="0" eaLnBrk="1" fontAlgn="base" hangingPunct="1">
        <a:spcBef>
          <a:spcPct val="20000"/>
        </a:spcBef>
        <a:spcAft>
          <a:spcPct val="0"/>
        </a:spcAft>
        <a:buChar char="–"/>
        <a:defRPr kumimoji="1" kern="1200">
          <a:solidFill>
            <a:schemeClr val="tx1"/>
          </a:solidFill>
          <a:latin typeface="+mn-lt"/>
          <a:ea typeface="華康儷細黑(P)" pitchFamily="34" charset="-120"/>
          <a:cs typeface="+mn-cs"/>
        </a:defRPr>
      </a:lvl4pPr>
      <a:lvl5pPr marL="2057400" indent="-228600" algn="l" rtl="0" eaLnBrk="1" fontAlgn="base" hangingPunct="1">
        <a:spcBef>
          <a:spcPct val="20000"/>
        </a:spcBef>
        <a:spcAft>
          <a:spcPct val="0"/>
        </a:spcAft>
        <a:buChar char="»"/>
        <a:defRPr kumimoji="1" i="1" kern="1200">
          <a:solidFill>
            <a:schemeClr val="tx1"/>
          </a:solidFill>
          <a:latin typeface="+mn-lt"/>
          <a:ea typeface="華康儷細黑(P)"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demo.caffe.berkeleyvision.org/" TargetMode="Externa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e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hyperlink" Target="http://visualqa.csail.mit.edu/"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s.nyu.edu/~yann/talks/lecun-ranzato-icml2013.pdf"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Introduction to Deep Learning</a:t>
            </a:r>
            <a:endParaRPr lang="zh-CN" altLang="en-US" dirty="0"/>
          </a:p>
        </p:txBody>
      </p:sp>
      <p:sp>
        <p:nvSpPr>
          <p:cNvPr id="3" name="副标题 2"/>
          <p:cNvSpPr>
            <a:spLocks noGrp="1"/>
          </p:cNvSpPr>
          <p:nvPr>
            <p:ph type="subTitle" idx="4294967295"/>
          </p:nvPr>
        </p:nvSpPr>
        <p:spPr>
          <a:xfrm>
            <a:off x="832022" y="3486708"/>
            <a:ext cx="6858000" cy="1655762"/>
          </a:xfrm>
        </p:spPr>
        <p:txBody>
          <a:bodyPr/>
          <a:lstStyle/>
          <a:p>
            <a:pPr marL="0" indent="0">
              <a:buNone/>
            </a:pPr>
            <a:endParaRPr lang="zh-CN" altLang="en-US" sz="28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533400" y="9906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0" indent="0">
              <a:buNone/>
            </a:pPr>
            <a:r>
              <a:rPr lang="en-US" dirty="0" smtClean="0"/>
              <a:t>Recurrent Nets: LSTMs (1997):</a:t>
            </a:r>
            <a:endParaRPr lang="en-US" dirty="0" smtClean="0"/>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 Speech Recognition</a:t>
            </a:r>
            <a:endParaRPr lang="en-US" dirty="0">
              <a:solidFill>
                <a:schemeClr val="bg1"/>
              </a:solidFill>
            </a:endParaRPr>
          </a:p>
        </p:txBody>
      </p:sp>
      <p:pic>
        <p:nvPicPr>
          <p:cNvPr id="1030" name="Picture 6" descr="https://upload.wikimedia.org/wikipedia/commons/d/d5/Long_Short_Term_Memory.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28725" y="1662931"/>
            <a:ext cx="3148012" cy="1798297"/>
          </a:xfrm>
          <a:prstGeom prst="rect">
            <a:avLst/>
          </a:prstGeom>
          <a:noFill/>
          <a:extLst>
            <a:ext uri="{909E8E84-426E-40DD-AFC4-6F175D3DCCD1}">
              <a14:hiddenFill xmlns:a14="http://schemas.microsoft.com/office/drawing/2010/main">
                <a:solidFill>
                  <a:srgbClr val="FFFFFF"/>
                </a:solidFill>
              </a14:hiddenFill>
            </a:ext>
          </a:extLst>
        </p:spPr>
      </p:pic>
      <p:pic>
        <p:nvPicPr>
          <p:cNvPr id="22" name="Shape 183"/>
          <p:cNvPicPr preferRelativeResize="0"/>
          <p:nvPr/>
        </p:nvPicPr>
        <p:blipFill>
          <a:blip r:embed="rId2"/>
          <a:stretch>
            <a:fillRect/>
          </a:stretch>
        </p:blipFill>
        <p:spPr>
          <a:xfrm>
            <a:off x="4648200" y="1577206"/>
            <a:ext cx="3307160" cy="2147068"/>
          </a:xfrm>
          <a:prstGeom prst="rect">
            <a:avLst/>
          </a:prstGeom>
          <a:noFill/>
          <a:ln>
            <a:noFill/>
          </a:ln>
        </p:spPr>
      </p:pic>
      <p:pic>
        <p:nvPicPr>
          <p:cNvPr id="4098" name="Picture 2" descr="http://deliveryimages.acm.org/10.1145/2510000/2500887/figs/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3971859"/>
            <a:ext cx="5667376" cy="2534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533400" y="9906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0" indent="0">
              <a:buNone/>
            </a:pPr>
            <a:endParaRPr lang="en-US" dirty="0" smtClean="0"/>
          </a:p>
          <a:p>
            <a:pPr marL="0" indent="0">
              <a:buNone/>
            </a:pPr>
            <a:r>
              <a:rPr lang="en-US" dirty="0" smtClean="0"/>
              <a:t>Sequence-to-sequence models with LSTMs and attention:</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 Language Translation</a:t>
            </a:r>
            <a:endParaRPr lang="en-US" dirty="0">
              <a:solidFill>
                <a:schemeClr val="bg1"/>
              </a:solidFill>
            </a:endParaRPr>
          </a:p>
        </p:txBody>
      </p:sp>
      <p:pic>
        <p:nvPicPr>
          <p:cNvPr id="5122" name="Picture 2" descr="https://sites.google.com/site/acl16nmt/_/rsrc/1470287330561/home/nmt.png?height=225&amp;width=4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005" y="2263775"/>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4235" y="1954847"/>
            <a:ext cx="3767372"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54" y="-76200"/>
            <a:ext cx="8229600" cy="1066800"/>
          </a:xfrm>
        </p:spPr>
        <p:txBody>
          <a:bodyPr>
            <a:noAutofit/>
          </a:bodyPr>
          <a:lstStyle/>
          <a:p>
            <a:r>
              <a:rPr lang="en-US" sz="2800" dirty="0" smtClean="0">
                <a:solidFill>
                  <a:schemeClr val="bg1"/>
                </a:solidFill>
              </a:rPr>
              <a:t> </a:t>
            </a:r>
            <a:r>
              <a:rPr lang="en-US" sz="3200" dirty="0" smtClean="0">
                <a:solidFill>
                  <a:schemeClr val="bg1"/>
                </a:solidFill>
              </a:rPr>
              <a:t>Milestones: Deep Reinforcement Learning</a:t>
            </a:r>
            <a:endParaRPr lang="en-US" sz="2800" dirty="0">
              <a:solidFill>
                <a:schemeClr val="bg1"/>
              </a:solidFill>
            </a:endParaRPr>
          </a:p>
        </p:txBody>
      </p:sp>
      <p:sp>
        <p:nvSpPr>
          <p:cNvPr id="3" name="Content Placeholder 2"/>
          <p:cNvSpPr>
            <a:spLocks noGrp="1"/>
          </p:cNvSpPr>
          <p:nvPr>
            <p:ph idx="1"/>
          </p:nvPr>
        </p:nvSpPr>
        <p:spPr>
          <a:xfrm>
            <a:off x="368300" y="1009650"/>
            <a:ext cx="8318500" cy="5475605"/>
          </a:xfrm>
        </p:spPr>
        <p:txBody>
          <a:bodyPr>
            <a:normAutofit lnSpcReduction="20000"/>
          </a:bodyPr>
          <a:lstStyle/>
          <a:p>
            <a:pPr marL="0" indent="0">
              <a:buNone/>
            </a:pPr>
            <a:endParaRPr lang="en-US" sz="2400" dirty="0" smtClean="0"/>
          </a:p>
          <a:p>
            <a:pPr marL="0" indent="0">
              <a:buNone/>
            </a:pPr>
            <a:r>
              <a:rPr lang="en-US" sz="2400" dirty="0" smtClean="0"/>
              <a:t>In 2013, Deep Mind’s  arcade player bests human expert on six Atar</a:t>
            </a:r>
            <a:r>
              <a:rPr lang="en-US" dirty="0" smtClean="0"/>
              <a:t>i Games. </a:t>
            </a:r>
            <a:r>
              <a:rPr lang="en-US" sz="2400" dirty="0" smtClean="0"/>
              <a:t>Acquired by Google in 2014.</a:t>
            </a:r>
            <a:endParaRPr lang="en-US" sz="2400" dirty="0" smtClean="0"/>
          </a:p>
          <a:p>
            <a:pPr marL="0" indent="0">
              <a:buNone/>
            </a:pPr>
            <a:endParaRPr lang="en-US" dirty="0"/>
          </a:p>
          <a:p>
            <a:pPr marL="0" indent="0">
              <a:buNone/>
            </a:pPr>
            <a:endParaRPr lang="en-US" sz="2400" dirty="0" smtClean="0"/>
          </a:p>
          <a:p>
            <a:pPr marL="0" indent="0">
              <a:buNone/>
            </a:pPr>
            <a:endParaRPr lang="en-US" dirty="0"/>
          </a:p>
          <a:p>
            <a:pPr marL="0" indent="0">
              <a:buNone/>
            </a:pPr>
            <a:endParaRPr lang="en-US" sz="2400" dirty="0" smtClean="0"/>
          </a:p>
          <a:p>
            <a:pPr marL="0" indent="0">
              <a:buNone/>
            </a:pPr>
            <a:endParaRPr lang="en-US" dirty="0"/>
          </a:p>
          <a:p>
            <a:pPr marL="0" indent="0">
              <a:buNone/>
            </a:pPr>
            <a:endParaRPr lang="en-US" sz="2400" dirty="0" smtClean="0"/>
          </a:p>
          <a:p>
            <a:pPr marL="0" indent="0">
              <a:buNone/>
            </a:pPr>
            <a:r>
              <a:rPr lang="en-US" dirty="0" smtClean="0"/>
              <a:t>In 2016, Deep Mind’s </a:t>
            </a:r>
            <a:endParaRPr lang="en-US" dirty="0" smtClean="0"/>
          </a:p>
          <a:p>
            <a:pPr marL="0" indent="0">
              <a:buNone/>
            </a:pPr>
            <a:r>
              <a:rPr lang="en-US" dirty="0" err="1" smtClean="0"/>
              <a:t>alphaGo</a:t>
            </a:r>
            <a:r>
              <a:rPr lang="en-US" dirty="0" smtClean="0"/>
              <a:t> defeats former </a:t>
            </a:r>
            <a:br>
              <a:rPr lang="en-US" dirty="0"/>
            </a:br>
            <a:r>
              <a:rPr lang="en-US" dirty="0" smtClean="0"/>
              <a:t>world champion Lee </a:t>
            </a:r>
            <a:r>
              <a:rPr lang="en-US" dirty="0" err="1" smtClean="0"/>
              <a:t>Sedol</a:t>
            </a:r>
            <a:r>
              <a:rPr lang="en-US" dirty="0" smtClean="0"/>
              <a:t> </a:t>
            </a:r>
            <a:r>
              <a:rPr lang="en-US" sz="2400" dirty="0" smtClean="0"/>
              <a:t> </a:t>
            </a:r>
            <a:endParaRPr lang="en-US" sz="2400" dirty="0" smtClean="0"/>
          </a:p>
        </p:txBody>
      </p:sp>
      <p:sp>
        <p:nvSpPr>
          <p:cNvPr id="4" name="Slide Number Placeholder 3"/>
          <p:cNvSpPr>
            <a:spLocks noGrp="1"/>
          </p:cNvSpPr>
          <p:nvPr>
            <p:ph type="sldNum" sz="quarter" idx="12"/>
          </p:nvPr>
        </p:nvSpPr>
        <p:spPr>
          <a:xfrm>
            <a:off x="7620000" y="18288"/>
            <a:ext cx="1066800" cy="329184"/>
          </a:xfrm>
        </p:spPr>
        <p:txBody>
          <a:bodyPr/>
          <a:lstStyle/>
          <a:p>
            <a:pPr>
              <a:defRPr/>
            </a:pPr>
            <a:fld id="{0F1B168B-89B1-DC47-90F1-28CE2F9126F7}" type="slidenum">
              <a:rPr lang="en-US" smtClean="0">
                <a:solidFill>
                  <a:prstClr val="black">
                    <a:tint val="75000"/>
                  </a:prstClr>
                </a:solidFill>
              </a:rPr>
            </a:fld>
            <a:endParaRPr lang="en-US" dirty="0">
              <a:solidFill>
                <a:prstClr val="black">
                  <a:tint val="75000"/>
                </a:prstClr>
              </a:solidFill>
            </a:endParaRPr>
          </a:p>
        </p:txBody>
      </p:sp>
      <p:pic>
        <p:nvPicPr>
          <p:cNvPr id="5122" name="Picture 2" descr="Convolutional_NN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14969" y="2127240"/>
            <a:ext cx="3133725" cy="2384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obohub.org/wp-content/uploads/2014/09/Deep_Mind_R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4" y="2207896"/>
            <a:ext cx="2638425" cy="152676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 name="AutoShape 4"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 name="AutoShape 6" descr="https://i.guim.co.uk/img/media/61fbcefd19f7b46a81950b78d164299741082d89/844_1528_3013_1808/master/3013.jpg?w=620&amp;q=55&amp;auto=format&amp;usm=12&amp;fit=max&amp;s=ee690bf09c7702c4ddf8814b8604f80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AutoShape 8" descr="Go player Lee Sedol, seated right, reviews the game after losing to Alpha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58" name="Picture 10" descr="http://img.etimg.com/photo/51382009/ch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020" y="4511675"/>
            <a:ext cx="3319780" cy="2151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76225" y="1028700"/>
            <a:ext cx="8667749" cy="5219699"/>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endParaRPr lang="en-US" dirty="0" smtClean="0"/>
          </a:p>
          <a:p>
            <a:r>
              <a:rPr lang="en-US" smtClean="0"/>
              <a:t>回想一下，LeNet是一个现代的视觉分类网络，可识别邮政编码的数字。 它的引用如下：</a:t>
            </a:r>
            <a:endParaRPr lang="en-US" smtClean="0"/>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2000年代是机器学习的黄金时代，标志着图形模型的上升。 但神经网络并非如此。</a:t>
            </a:r>
            <a:endParaRPr lang="en-US" dirty="0" smtClean="0">
              <a:sym typeface="Wingdings" panose="05000000000000000000" pitchFamily="2" charset="2"/>
            </a:endParaRPr>
          </a:p>
        </p:txBody>
      </p:sp>
      <p:sp>
        <p:nvSpPr>
          <p:cNvPr id="7" name="Title 1"/>
          <p:cNvSpPr>
            <a:spLocks noGrp="1"/>
          </p:cNvSpPr>
          <p:nvPr>
            <p:ph type="title"/>
          </p:nvPr>
        </p:nvSpPr>
        <p:spPr>
          <a:xfrm>
            <a:off x="457200" y="1"/>
            <a:ext cx="8229600" cy="914758"/>
          </a:xfrm>
        </p:spPr>
        <p:txBody>
          <a:bodyPr>
            <a:normAutofit/>
          </a:bodyPr>
          <a:lstStyle/>
          <a:p>
            <a:r>
              <a:rPr lang="en-US" sz="3200" dirty="0" smtClean="0">
                <a:solidFill>
                  <a:schemeClr val="bg1"/>
                </a:solidFill>
              </a:rPr>
              <a:t>Citations of the “</a:t>
            </a:r>
            <a:r>
              <a:rPr lang="en-US" sz="3200" dirty="0" err="1" smtClean="0">
                <a:solidFill>
                  <a:schemeClr val="bg1"/>
                </a:solidFill>
              </a:rPr>
              <a:t>LeNet</a:t>
            </a:r>
            <a:r>
              <a:rPr lang="en-US" sz="3200" dirty="0" smtClean="0">
                <a:solidFill>
                  <a:schemeClr val="bg1"/>
                </a:solidFill>
              </a:rPr>
              <a:t>” paper</a:t>
            </a:r>
            <a:endParaRPr lang="en-US" sz="3200" dirty="0">
              <a:solidFill>
                <a:schemeClr val="bg1"/>
              </a:solidFill>
            </a:endParaRPr>
          </a:p>
        </p:txBody>
      </p:sp>
      <p:grpSp>
        <p:nvGrpSpPr>
          <p:cNvPr id="2" name="Group 1"/>
          <p:cNvGrpSpPr/>
          <p:nvPr/>
        </p:nvGrpSpPr>
        <p:grpSpPr>
          <a:xfrm>
            <a:off x="0" y="2300284"/>
            <a:ext cx="8820150" cy="1190625"/>
            <a:chOff x="-114300" y="2552700"/>
            <a:chExt cx="8820150" cy="1190625"/>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793" t="66945" r="45104" b="25833"/>
            <a:stretch>
              <a:fillRect/>
            </a:stretch>
          </p:blipFill>
          <p:spPr bwMode="auto">
            <a:xfrm>
              <a:off x="-114300" y="2895597"/>
              <a:ext cx="7334250" cy="74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219" t="63704" r="44532" b="24722"/>
            <a:stretch>
              <a:fillRect/>
            </a:stretch>
          </p:blipFill>
          <p:spPr bwMode="auto">
            <a:xfrm>
              <a:off x="3905250" y="2552700"/>
              <a:ext cx="48006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Oval 2"/>
          <p:cNvSpPr/>
          <p:nvPr/>
        </p:nvSpPr>
        <p:spPr>
          <a:xfrm>
            <a:off x="190498" y="2357433"/>
            <a:ext cx="2914651" cy="117633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5425" y="2300284"/>
            <a:ext cx="3638549" cy="123348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05149" y="2328858"/>
            <a:ext cx="2200276" cy="11763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33425" y="3638549"/>
            <a:ext cx="1659429" cy="369332"/>
          </a:xfrm>
          <a:prstGeom prst="rect">
            <a:avLst/>
          </a:prstGeom>
          <a:noFill/>
        </p:spPr>
        <p:txBody>
          <a:bodyPr wrap="none" rtlCol="0">
            <a:spAutoFit/>
          </a:bodyPr>
          <a:lstStyle/>
          <a:p>
            <a:r>
              <a:rPr lang="en-US" dirty="0" smtClean="0"/>
              <a:t>Second phase</a:t>
            </a:r>
            <a:endParaRPr lang="en-US" dirty="0"/>
          </a:p>
        </p:txBody>
      </p:sp>
      <p:sp>
        <p:nvSpPr>
          <p:cNvPr id="11" name="TextBox 10"/>
          <p:cNvSpPr txBox="1"/>
          <p:nvPr/>
        </p:nvSpPr>
        <p:spPr>
          <a:xfrm>
            <a:off x="6419850" y="3655454"/>
            <a:ext cx="1402948" cy="369332"/>
          </a:xfrm>
          <a:prstGeom prst="rect">
            <a:avLst/>
          </a:prstGeom>
          <a:noFill/>
        </p:spPr>
        <p:txBody>
          <a:bodyPr wrap="none" rtlCol="0">
            <a:spAutoFit/>
          </a:bodyPr>
          <a:lstStyle/>
          <a:p>
            <a:r>
              <a:rPr lang="en-US" dirty="0" smtClean="0"/>
              <a:t>Third phase</a:t>
            </a:r>
            <a:endParaRPr lang="en-US" dirty="0"/>
          </a:p>
        </p:txBody>
      </p:sp>
      <p:sp>
        <p:nvSpPr>
          <p:cNvPr id="12" name="TextBox 11"/>
          <p:cNvSpPr txBox="1"/>
          <p:nvPr/>
        </p:nvSpPr>
        <p:spPr>
          <a:xfrm>
            <a:off x="2911503" y="3634252"/>
            <a:ext cx="2587568" cy="369332"/>
          </a:xfrm>
          <a:prstGeom prst="rect">
            <a:avLst/>
          </a:prstGeom>
          <a:noFill/>
        </p:spPr>
        <p:txBody>
          <a:bodyPr wrap="none" rtlCol="0">
            <a:spAutoFit/>
          </a:bodyPr>
          <a:lstStyle/>
          <a:p>
            <a:r>
              <a:rPr lang="en-US" dirty="0" smtClean="0"/>
              <a:t>Deep Learning “Winter”</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sz="2400" dirty="0" smtClean="0"/>
              <a:t>Introduction</a:t>
            </a:r>
            <a:endParaRPr lang="en-US" altLang="zh-CN" sz="2400" dirty="0" smtClean="0"/>
          </a:p>
          <a:p>
            <a:r>
              <a:rPr lang="en-US" altLang="zh-CN" sz="2400" dirty="0" smtClean="0"/>
              <a:t>Supervised Learning</a:t>
            </a:r>
            <a:endParaRPr lang="en-US" altLang="zh-CN" sz="2400" dirty="0" smtClean="0"/>
          </a:p>
          <a:p>
            <a:pPr lvl="1"/>
            <a:r>
              <a:rPr lang="en-US" altLang="zh-CN" sz="2000" dirty="0" smtClean="0"/>
              <a:t>Convolutional Neural Network</a:t>
            </a:r>
            <a:endParaRPr lang="en-US" altLang="zh-CN" sz="2000" dirty="0" smtClean="0"/>
          </a:p>
          <a:p>
            <a:pPr lvl="1"/>
            <a:r>
              <a:rPr lang="en-US" altLang="zh-CN" sz="2000" dirty="0" smtClean="0"/>
              <a:t>Sequence Modelling: RNN and its extensions</a:t>
            </a:r>
            <a:endParaRPr lang="en-US" altLang="zh-CN" sz="2000" dirty="0" smtClean="0"/>
          </a:p>
          <a:p>
            <a:r>
              <a:rPr lang="en-US" altLang="zh-CN" sz="2400" dirty="0" smtClean="0"/>
              <a:t>Unsupervised Learning</a:t>
            </a:r>
            <a:endParaRPr lang="en-US" altLang="zh-CN" sz="2400" dirty="0" smtClean="0"/>
          </a:p>
          <a:p>
            <a:pPr lvl="1"/>
            <a:r>
              <a:rPr lang="en-US" altLang="zh-CN" sz="2000" dirty="0" smtClean="0"/>
              <a:t>Autoencoder</a:t>
            </a:r>
            <a:endParaRPr lang="en-US" altLang="zh-CN" sz="2000" dirty="0" smtClean="0"/>
          </a:p>
          <a:p>
            <a:pPr lvl="1"/>
            <a:r>
              <a:rPr lang="en-US" altLang="zh-CN" sz="2000" dirty="0" smtClean="0"/>
              <a:t>Stacked </a:t>
            </a:r>
            <a:r>
              <a:rPr lang="en-US" altLang="zh-CN" sz="2000" dirty="0" err="1" smtClean="0"/>
              <a:t>Denoising</a:t>
            </a:r>
            <a:r>
              <a:rPr lang="en-US" altLang="zh-CN" sz="2000" dirty="0" smtClean="0"/>
              <a:t> </a:t>
            </a:r>
            <a:r>
              <a:rPr lang="en-US" altLang="zh-CN" sz="2000" dirty="0" err="1" smtClean="0"/>
              <a:t>Autoencoder</a:t>
            </a:r>
            <a:endParaRPr lang="en-US" altLang="zh-CN" sz="2000" dirty="0" smtClean="0"/>
          </a:p>
          <a:p>
            <a:r>
              <a:rPr lang="en-US" altLang="zh-CN" sz="2400" dirty="0"/>
              <a:t>Reinforcement Learning</a:t>
            </a:r>
            <a:endParaRPr lang="en-US" altLang="zh-CN" sz="2400" dirty="0"/>
          </a:p>
          <a:p>
            <a:pPr lvl="1"/>
            <a:r>
              <a:rPr lang="en-US" altLang="zh-CN" sz="2000" dirty="0"/>
              <a:t>Deep Reinforcement Learning</a:t>
            </a:r>
            <a:endParaRPr lang="en-US" altLang="zh-CN" sz="2000" dirty="0"/>
          </a:p>
          <a:p>
            <a:pPr lvl="1"/>
            <a:r>
              <a:rPr lang="en-US" altLang="zh-CN" sz="2000" dirty="0" smtClean="0"/>
              <a:t>Two applications: Playing Atari &amp; </a:t>
            </a:r>
            <a:r>
              <a:rPr lang="en-US" altLang="zh-CN" sz="2000" dirty="0" err="1" smtClean="0"/>
              <a:t>AlphaGo &amp; Alpha Star </a:t>
            </a:r>
            <a:endParaRPr lang="en-US" altLang="zh-CN" sz="2000" dirty="0" err="1" smtClean="0"/>
          </a:p>
          <a:p>
            <a:pPr lvl="1"/>
            <a:r>
              <a:rPr lang="en-US" altLang="zh-CN" sz="2000" dirty="0" err="1" smtClean="0"/>
              <a:t>&amp; Alpha floder</a:t>
            </a:r>
            <a:endParaRPr lang="en-US" altLang="zh-CN" sz="2000" dirty="0" err="1" smtClean="0"/>
          </a:p>
          <a:p>
            <a:endParaRPr lang="en-US" altLang="zh-CN"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itle 21505"/>
          <p:cNvSpPr>
            <a:spLocks noGrp="1"/>
          </p:cNvSpPr>
          <p:nvPr>
            <p:ph type="title"/>
          </p:nvPr>
        </p:nvSpPr>
        <p:spPr/>
        <p:txBody>
          <a:bodyPr anchor="ctr"/>
          <a:p>
            <a:r>
              <a:rPr b="1">
                <a:ln w="10160">
                  <a:solidFill>
                    <a:schemeClr val="accent5"/>
                  </a:solidFill>
                  <a:prstDash val="solid"/>
                </a:ln>
                <a:solidFill>
                  <a:srgbClr val="FFFFFF"/>
                </a:solidFill>
                <a:effectLst>
                  <a:outerShdw blurRad="38100" dist="22860" dir="5400000" algn="tl" rotWithShape="0">
                    <a:srgbClr val="000000">
                      <a:alpha val="30000"/>
                    </a:srgbClr>
                  </a:outerShdw>
                </a:effectLst>
              </a:rPr>
              <a:t>Types of Learning</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507" name="Text Placeholder 21506"/>
          <p:cNvSpPr>
            <a:spLocks noGrp="1"/>
          </p:cNvSpPr>
          <p:nvPr>
            <p:ph type="body" idx="1"/>
          </p:nvPr>
        </p:nvSpPr>
        <p:spPr>
          <a:xfrm>
            <a:off x="457200" y="1600200"/>
            <a:ext cx="8382000" cy="4572000"/>
          </a:xfrm>
        </p:spPr>
        <p:txBody>
          <a:bodyPr/>
          <a:p>
            <a:r>
              <a:rPr b="1"/>
              <a:t>Supervised (inductive) learning</a:t>
            </a:r>
            <a:endParaRPr b="1"/>
          </a:p>
          <a:p>
            <a:pPr lvl="1"/>
            <a:r>
              <a:t>Training data includes desired outputs</a:t>
            </a:r>
          </a:p>
          <a:p>
            <a:r>
              <a:rPr b="1"/>
              <a:t>Unsupervised learning</a:t>
            </a:r>
            <a:endParaRPr b="1"/>
          </a:p>
          <a:p>
            <a:pPr lvl="1"/>
            <a:r>
              <a:t>Training data does not include desired outputs</a:t>
            </a:r>
          </a:p>
          <a:p>
            <a:r>
              <a:rPr b="1"/>
              <a:t>Semi-supervised learning</a:t>
            </a:r>
            <a:endParaRPr b="1"/>
          </a:p>
          <a:p>
            <a:pPr lvl="1"/>
            <a:r>
              <a:t>Training data includes a few desired outputs</a:t>
            </a:r>
          </a:p>
          <a:p>
            <a:r>
              <a:rPr b="1"/>
              <a:t>Reinforcement learning</a:t>
            </a:r>
            <a:endParaRPr b="1"/>
          </a:p>
          <a:p>
            <a:pPr lvl="1"/>
            <a:r>
              <a:t>Rewards from sequence of actions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883" y="219075"/>
            <a:ext cx="8229600" cy="1143000"/>
          </a:xfrm>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a:xfrm>
            <a:off x="541020" y="1446304"/>
            <a:ext cx="7886700" cy="4351338"/>
          </a:xfrm>
        </p:spPr>
        <p:txBody>
          <a:bodyPr/>
          <a:lstStyle/>
          <a:p>
            <a:r>
              <a:rPr lang="en-US" altLang="zh-CN" sz="2400" dirty="0"/>
              <a:t>传统的模式识别模型使用手工制作的功能和相对简单的训练分类。</a:t>
            </a:r>
            <a:endParaRPr lang="en-US" altLang="zh-CN" sz="2400" dirty="0"/>
          </a:p>
          <a:p>
            <a:endParaRPr lang="en-US" altLang="zh-CN" sz="2400" dirty="0" smtClean="0"/>
          </a:p>
          <a:p>
            <a:endParaRPr lang="en-US" altLang="zh-CN" sz="2400" dirty="0" smtClean="0"/>
          </a:p>
          <a:p>
            <a:endParaRPr lang="en-US" altLang="zh-CN" sz="2400" dirty="0" smtClean="0"/>
          </a:p>
          <a:p>
            <a:r>
              <a:rPr lang="en-US" altLang="zh-CN" sz="2400" dirty="0"/>
              <a:t>这种方法有以下局限：</a:t>
            </a:r>
            <a:r>
              <a:rPr lang="en-US" altLang="zh-CN" sz="2400" dirty="0" smtClean="0"/>
              <a:t> </a:t>
            </a:r>
            <a:endParaRPr lang="en-US" altLang="zh-CN" sz="2400" dirty="0" smtClean="0"/>
          </a:p>
          <a:p>
            <a:pPr lvl="1"/>
            <a:r>
              <a:rPr lang="en-US" altLang="zh-CN" dirty="0" smtClean="0"/>
              <a:t>开发手工制作的功能非常繁琐且成本高昂</a:t>
            </a:r>
            <a:endParaRPr lang="en-US" altLang="zh-CN" dirty="0" smtClean="0"/>
          </a:p>
          <a:p>
            <a:pPr lvl="1"/>
            <a:r>
              <a:rPr lang="en-US" altLang="zh-CN" dirty="0" smtClean="0"/>
              <a:t>手工制作的功能通常在一个应用程序中具有高度依赖性，并且无法轻松转移到其他应用程序</a:t>
            </a:r>
            <a:endParaRPr lang="en-US" altLang="zh-CN" dirty="0" smtClean="0"/>
          </a:p>
          <a:p>
            <a:pPr lvl="1">
              <a:buFont typeface="Wingdings" panose="05000000000000000000" pitchFamily="2" charset="2"/>
              <a:buChar char="Ø"/>
            </a:pPr>
            <a:endParaRPr lang="en-US" altLang="zh-CN" dirty="0"/>
          </a:p>
          <a:p>
            <a:endParaRPr kumimoji="1" lang="zh-CN" altLang="en-US" dirty="0"/>
          </a:p>
        </p:txBody>
      </p:sp>
      <p:grpSp>
        <p:nvGrpSpPr>
          <p:cNvPr id="22" name="组 21"/>
          <p:cNvGrpSpPr/>
          <p:nvPr/>
        </p:nvGrpSpPr>
        <p:grpSpPr>
          <a:xfrm>
            <a:off x="816369" y="2262792"/>
            <a:ext cx="7055332" cy="1190668"/>
            <a:chOff x="760909" y="3156559"/>
            <a:chExt cx="7055332" cy="1190668"/>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0909" y="3156559"/>
              <a:ext cx="1787790" cy="1190668"/>
            </a:xfrm>
            <a:prstGeom prst="rect">
              <a:avLst/>
            </a:prstGeom>
          </p:spPr>
        </p:pic>
        <p:sp>
          <p:nvSpPr>
            <p:cNvPr id="7" name="圆角矩形 6"/>
            <p:cNvSpPr/>
            <p:nvPr/>
          </p:nvSpPr>
          <p:spPr>
            <a:xfrm>
              <a:off x="2931092"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hand-crafted f</a:t>
              </a:r>
              <a:r>
                <a:rPr lang="en-US" altLang="zh-CN" sz="1600" dirty="0" smtClean="0"/>
                <a:t>eature </a:t>
              </a:r>
              <a:r>
                <a:rPr lang="en-US" altLang="zh-CN" sz="1600" dirty="0"/>
                <a:t>e</a:t>
              </a:r>
              <a:r>
                <a:rPr lang="en-US" altLang="zh-CN" sz="1600" dirty="0" smtClean="0"/>
                <a:t>xtractor </a:t>
              </a:r>
              <a:endParaRPr lang="en-US" altLang="zh-CN" sz="1600" dirty="0"/>
            </a:p>
          </p:txBody>
        </p:sp>
        <p:cxnSp>
          <p:nvCxnSpPr>
            <p:cNvPr id="9" name="直线箭头连接符 8"/>
            <p:cNvCxnSpPr>
              <a:stCxn id="4" idx="3"/>
              <a:endCxn id="7" idx="1"/>
            </p:cNvCxnSpPr>
            <p:nvPr/>
          </p:nvCxnSpPr>
          <p:spPr>
            <a:xfrm>
              <a:off x="2548699"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4854185"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“Simple” Trainable Classifier </a:t>
              </a:r>
              <a:endParaRPr lang="en-US" altLang="zh-CN" dirty="0"/>
            </a:p>
          </p:txBody>
        </p:sp>
        <p:cxnSp>
          <p:nvCxnSpPr>
            <p:cNvPr id="12" name="直线箭头连接符 11"/>
            <p:cNvCxnSpPr>
              <a:stCxn id="7" idx="3"/>
              <a:endCxn id="10" idx="1"/>
            </p:cNvCxnSpPr>
            <p:nvPr/>
          </p:nvCxnSpPr>
          <p:spPr>
            <a:xfrm>
              <a:off x="4471792"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6777278" y="3526424"/>
              <a:ext cx="1038963" cy="45093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mtClean="0"/>
                <a:t>output</a:t>
              </a:r>
              <a:endParaRPr lang="en-US" altLang="zh-CN" dirty="0"/>
            </a:p>
          </p:txBody>
        </p:sp>
        <p:cxnSp>
          <p:nvCxnSpPr>
            <p:cNvPr id="21" name="直线箭头连接符 20"/>
            <p:cNvCxnSpPr>
              <a:stCxn id="10" idx="3"/>
              <a:endCxn id="16" idx="1"/>
            </p:cNvCxnSpPr>
            <p:nvPr/>
          </p:nvCxnSpPr>
          <p:spPr>
            <a:xfrm>
              <a:off x="6394885"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556" y="66771"/>
            <a:ext cx="7886700" cy="1325563"/>
          </a:xfrm>
        </p:spPr>
        <p:txBody>
          <a:bodyPr/>
          <a:lstStyle/>
          <a:p>
            <a:r>
              <a:rPr kumimoji="1" lang="en-US" altLang="zh-CN" dirty="0" smtClean="0"/>
              <a:t>Deep Learning</a:t>
            </a:r>
            <a:endParaRPr kumimoji="1" lang="zh-CN" altLang="en-US" dirty="0"/>
          </a:p>
        </p:txBody>
      </p:sp>
      <p:sp>
        <p:nvSpPr>
          <p:cNvPr id="3" name="内容占位符 2"/>
          <p:cNvSpPr>
            <a:spLocks noGrp="1"/>
          </p:cNvSpPr>
          <p:nvPr>
            <p:ph idx="1"/>
          </p:nvPr>
        </p:nvSpPr>
        <p:spPr>
          <a:xfrm>
            <a:off x="541281" y="1116972"/>
            <a:ext cx="7886700" cy="4351338"/>
          </a:xfrm>
        </p:spPr>
        <p:txBody>
          <a:bodyPr/>
          <a:lstStyle/>
          <a:p>
            <a:endParaRPr lang="en-US" altLang="zh-CN" sz="2400" dirty="0"/>
          </a:p>
          <a:p>
            <a:r>
              <a:rPr lang="en-US" altLang="zh-CN" sz="2400" dirty="0"/>
              <a:t>深度学习（a.k.a.表示学习）旨在通过特征学习过程的多个阶段自动学习丰富的层次表示（即特征）。</a:t>
            </a:r>
            <a:endParaRPr lang="en-US" altLang="zh-CN" sz="2400" dirty="0"/>
          </a:p>
        </p:txBody>
      </p:sp>
      <p:grpSp>
        <p:nvGrpSpPr>
          <p:cNvPr id="47" name="组 46"/>
          <p:cNvGrpSpPr/>
          <p:nvPr/>
        </p:nvGrpSpPr>
        <p:grpSpPr>
          <a:xfrm>
            <a:off x="716041" y="2737809"/>
            <a:ext cx="7711918" cy="3599346"/>
            <a:chOff x="716041" y="2630715"/>
            <a:chExt cx="7711918" cy="3599346"/>
          </a:xfrm>
        </p:grpSpPr>
        <p:grpSp>
          <p:nvGrpSpPr>
            <p:cNvPr id="40" name="组 39"/>
            <p:cNvGrpSpPr/>
            <p:nvPr/>
          </p:nvGrpSpPr>
          <p:grpSpPr>
            <a:xfrm>
              <a:off x="716041" y="2630715"/>
              <a:ext cx="7711918" cy="1110746"/>
              <a:chOff x="799259" y="2675756"/>
              <a:chExt cx="7711918" cy="1110746"/>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6" name="圆角矩形 5"/>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t>Low-level features</a:t>
                </a:r>
                <a:endParaRPr lang="en-US" altLang="zh-CN" sz="1400" dirty="0"/>
              </a:p>
            </p:txBody>
          </p:sp>
          <p:sp>
            <p:nvSpPr>
              <p:cNvPr id="10" name="圆角矩形 9"/>
              <p:cNvSpPr/>
              <p:nvPr/>
            </p:nvSpPr>
            <p:spPr>
              <a:xfrm>
                <a:off x="7708858" y="3112727"/>
                <a:ext cx="802319" cy="26051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output</a:t>
                </a:r>
                <a:endParaRPr lang="en-US" altLang="zh-CN" dirty="0"/>
              </a:p>
            </p:txBody>
          </p:sp>
          <p:sp>
            <p:nvSpPr>
              <p:cNvPr id="22" name="圆角矩形 21"/>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t>Mid-level features</a:t>
                </a:r>
                <a:endParaRPr lang="en-US" altLang="zh-CN" sz="1400" dirty="0"/>
              </a:p>
            </p:txBody>
          </p:sp>
          <p:sp>
            <p:nvSpPr>
              <p:cNvPr id="23" name="圆角矩形 22"/>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t>High-level features</a:t>
                </a:r>
                <a:endParaRPr lang="en-US" altLang="zh-CN" sz="1400" dirty="0"/>
              </a:p>
            </p:txBody>
          </p:sp>
          <p:sp>
            <p:nvSpPr>
              <p:cNvPr id="24" name="圆角矩形 23"/>
              <p:cNvSpPr/>
              <p:nvPr/>
            </p:nvSpPr>
            <p:spPr>
              <a:xfrm>
                <a:off x="6444604"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smtClean="0"/>
                  <a:t>Trainable classifier</a:t>
                </a:r>
                <a:endParaRPr lang="en-US" altLang="zh-CN" sz="1400" dirty="0"/>
              </a:p>
            </p:txBody>
          </p:sp>
          <p:cxnSp>
            <p:nvCxnSpPr>
              <p:cNvPr id="26" name="直线箭头连接符 25"/>
              <p:cNvCxnSpPr>
                <a:stCxn id="5" idx="3"/>
                <a:endCxn id="6" idx="1"/>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6" idx="3"/>
                <a:endCxn id="22" idx="1"/>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2" idx="3"/>
                <a:endCxn id="23" idx="1"/>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3" idx="3"/>
                <a:endCxn id="24" idx="1"/>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4" idx="3"/>
                <a:endCxn id="10"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3615" y="4267989"/>
              <a:ext cx="1623168" cy="1962072"/>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2422" y="4267989"/>
              <a:ext cx="1659941" cy="1962072"/>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9241" y="4267989"/>
              <a:ext cx="1650576" cy="1962072"/>
            </a:xfrm>
            <a:prstGeom prst="rect">
              <a:avLst/>
            </a:prstGeom>
          </p:spPr>
        </p:pic>
        <p:sp>
          <p:nvSpPr>
            <p:cNvPr id="44" name="下箭头 43"/>
            <p:cNvSpPr/>
            <p:nvPr/>
          </p:nvSpPr>
          <p:spPr>
            <a:xfrm rot="1992452">
              <a:off x="2710370" y="3600081"/>
              <a:ext cx="227318" cy="68472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5" name="下箭头 44"/>
            <p:cNvSpPr/>
            <p:nvPr/>
          </p:nvSpPr>
          <p:spPr>
            <a:xfrm>
              <a:off x="4192464" y="3616564"/>
              <a:ext cx="229065" cy="640033"/>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6" name="下箭头 45"/>
            <p:cNvSpPr/>
            <p:nvPr/>
          </p:nvSpPr>
          <p:spPr>
            <a:xfrm rot="19521514">
              <a:off x="5933863" y="3567135"/>
              <a:ext cx="240484" cy="73308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sp>
        <p:nvSpPr>
          <p:cNvPr id="48" name="文本框 47"/>
          <p:cNvSpPr txBox="1"/>
          <p:nvPr/>
        </p:nvSpPr>
        <p:spPr>
          <a:xfrm>
            <a:off x="1655482" y="6318953"/>
            <a:ext cx="5751301" cy="584775"/>
          </a:xfrm>
          <a:prstGeom prst="rect">
            <a:avLst/>
          </a:prstGeom>
          <a:noFill/>
        </p:spPr>
        <p:txBody>
          <a:bodyPr wrap="square" rtlCol="0">
            <a:spAutoFit/>
          </a:bodyPr>
          <a:lstStyle/>
          <a:p>
            <a:r>
              <a:rPr lang="en-US" altLang="zh-CN" sz="1600" dirty="0"/>
              <a:t>Feature visualization of convolutional net trained on ImageNet </a:t>
            </a:r>
            <a:endParaRPr lang="en-US" altLang="zh-CN" sz="1600" dirty="0" smtClean="0"/>
          </a:p>
          <a:p>
            <a:r>
              <a:rPr lang="en-US" altLang="zh-CN" sz="1600" dirty="0" smtClean="0"/>
              <a:t>(</a:t>
            </a:r>
            <a:r>
              <a:rPr lang="en-US" altLang="zh-CN" sz="1600" dirty="0" err="1" smtClean="0"/>
              <a:t>Zeiler</a:t>
            </a:r>
            <a:r>
              <a:rPr lang="en-US" altLang="zh-CN" sz="1600" dirty="0"/>
              <a:t> </a:t>
            </a:r>
            <a:r>
              <a:rPr lang="en-US" altLang="zh-CN" sz="1600" dirty="0" smtClean="0"/>
              <a:t>and Fergus, 2013</a:t>
            </a:r>
            <a:r>
              <a:rPr lang="en-US" altLang="zh-CN" sz="1600" dirty="0"/>
              <a:t>)</a:t>
            </a:r>
            <a:endParaRPr lang="en-US" altLang="zh-CN"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041" y="179467"/>
            <a:ext cx="7886700" cy="933971"/>
          </a:xfrm>
        </p:spPr>
        <p:txBody>
          <a:bodyPr>
            <a:noAutofit/>
          </a:bodyPr>
          <a:lstStyle/>
          <a:p>
            <a:r>
              <a:rPr kumimoji="1" lang="en-US" altLang="zh-CN" dirty="0" smtClean="0"/>
              <a:t>学习分层表示</a:t>
            </a:r>
            <a:endParaRPr kumimoji="1" lang="en-US" altLang="zh-CN" dirty="0" smtClean="0"/>
          </a:p>
        </p:txBody>
      </p:sp>
      <p:sp>
        <p:nvSpPr>
          <p:cNvPr id="3" name="内容占位符 2"/>
          <p:cNvSpPr>
            <a:spLocks noGrp="1"/>
          </p:cNvSpPr>
          <p:nvPr>
            <p:ph idx="1"/>
          </p:nvPr>
        </p:nvSpPr>
        <p:spPr>
          <a:xfrm>
            <a:off x="628650" y="3373779"/>
            <a:ext cx="7886700" cy="2957571"/>
          </a:xfrm>
        </p:spPr>
        <p:txBody>
          <a:bodyPr>
            <a:noAutofit/>
          </a:bodyPr>
          <a:lstStyle/>
          <a:p>
            <a:r>
              <a:rPr lang="en-US" altLang="zh-CN" sz="2400" dirty="0"/>
              <a:t>抽象级别越来越高的表示层次结构。 每个阶段都是一种可训练的非线性特征变换</a:t>
            </a:r>
            <a:endParaRPr lang="en-US" altLang="zh-CN" sz="2400" dirty="0"/>
          </a:p>
          <a:p>
            <a:r>
              <a:rPr lang="en-US" altLang="zh-CN" sz="2400" dirty="0"/>
              <a:t>Image recognition </a:t>
            </a:r>
            <a:endParaRPr lang="en-US" altLang="zh-CN" sz="2400" dirty="0"/>
          </a:p>
          <a:p>
            <a:pPr lvl="1"/>
            <a:r>
              <a:rPr lang="en-US" altLang="zh-CN" sz="2000" dirty="0"/>
              <a:t>Pixel → edge → texton → motif → part → object </a:t>
            </a:r>
            <a:endParaRPr lang="en-US" altLang="zh-CN" sz="2000" dirty="0" smtClean="0"/>
          </a:p>
          <a:p>
            <a:r>
              <a:rPr lang="en-US" altLang="zh-CN" sz="2400" dirty="0" smtClean="0"/>
              <a:t>Text </a:t>
            </a:r>
            <a:endParaRPr lang="en-US" altLang="zh-CN" sz="2400" dirty="0"/>
          </a:p>
          <a:p>
            <a:pPr lvl="1"/>
            <a:r>
              <a:rPr lang="en-US" altLang="zh-CN" sz="2000" dirty="0" smtClean="0"/>
              <a:t>Character </a:t>
            </a:r>
            <a:r>
              <a:rPr lang="en-US" altLang="zh-CN" sz="2000" dirty="0"/>
              <a:t>→ word → word group → clause → sentence → story </a:t>
            </a:r>
            <a:endParaRPr lang="en-US" altLang="zh-CN" sz="2000" dirty="0"/>
          </a:p>
          <a:p>
            <a:pPr marL="0" indent="0">
              <a:buNone/>
            </a:pPr>
            <a:endParaRPr kumimoji="1" lang="zh-CN" altLang="en-US" sz="2400" dirty="0"/>
          </a:p>
        </p:txBody>
      </p:sp>
      <p:grpSp>
        <p:nvGrpSpPr>
          <p:cNvPr id="25" name="组 24"/>
          <p:cNvGrpSpPr/>
          <p:nvPr/>
        </p:nvGrpSpPr>
        <p:grpSpPr>
          <a:xfrm>
            <a:off x="716041" y="1600045"/>
            <a:ext cx="7711918" cy="1620549"/>
            <a:chOff x="716041" y="1299097"/>
            <a:chExt cx="7711918" cy="1620549"/>
          </a:xfrm>
        </p:grpSpPr>
        <p:grpSp>
          <p:nvGrpSpPr>
            <p:cNvPr id="5" name="组 4"/>
            <p:cNvGrpSpPr/>
            <p:nvPr/>
          </p:nvGrpSpPr>
          <p:grpSpPr>
            <a:xfrm>
              <a:off x="716041" y="1299097"/>
              <a:ext cx="7711918" cy="1110746"/>
              <a:chOff x="799259" y="2675756"/>
              <a:chExt cx="7711918" cy="1110746"/>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13" name="圆角矩形 12"/>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Low-level features</a:t>
                </a:r>
                <a:endParaRPr lang="en-US" altLang="zh-CN" sz="1600" dirty="0"/>
              </a:p>
            </p:txBody>
          </p:sp>
          <p:sp>
            <p:nvSpPr>
              <p:cNvPr id="14" name="圆角矩形 13"/>
              <p:cNvSpPr/>
              <p:nvPr/>
            </p:nvSpPr>
            <p:spPr>
              <a:xfrm>
                <a:off x="7708858" y="3112727"/>
                <a:ext cx="802319" cy="26051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output</a:t>
                </a:r>
                <a:endParaRPr lang="en-US" altLang="zh-CN" dirty="0"/>
              </a:p>
            </p:txBody>
          </p:sp>
          <p:sp>
            <p:nvSpPr>
              <p:cNvPr id="15" name="圆角矩形 14"/>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Mid-level features</a:t>
                </a:r>
                <a:endParaRPr lang="en-US" altLang="zh-CN" sz="1600" dirty="0"/>
              </a:p>
            </p:txBody>
          </p:sp>
          <p:sp>
            <p:nvSpPr>
              <p:cNvPr id="16" name="圆角矩形 15"/>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High-level features</a:t>
                </a:r>
                <a:endParaRPr lang="en-US" altLang="zh-CN" sz="1600" dirty="0"/>
              </a:p>
            </p:txBody>
          </p:sp>
          <p:sp>
            <p:nvSpPr>
              <p:cNvPr id="17" name="圆角矩形 16"/>
              <p:cNvSpPr/>
              <p:nvPr/>
            </p:nvSpPr>
            <p:spPr>
              <a:xfrm>
                <a:off x="6444604" y="2870239"/>
                <a:ext cx="1097955"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smtClean="0"/>
                  <a:t>Trainable classifier</a:t>
                </a:r>
                <a:endParaRPr lang="en-US" altLang="zh-CN" sz="1600" dirty="0"/>
              </a:p>
            </p:txBody>
          </p:sp>
          <p:cxnSp>
            <p:nvCxnSpPr>
              <p:cNvPr id="18" name="直线箭头连接符 17"/>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endCxn id="12"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右箭头 23"/>
            <p:cNvSpPr/>
            <p:nvPr/>
          </p:nvSpPr>
          <p:spPr>
            <a:xfrm>
              <a:off x="2575284" y="2373485"/>
              <a:ext cx="3606338" cy="546161"/>
            </a:xfrm>
            <a:prstGeom prst="rightArrow">
              <a:avLst>
                <a:gd name="adj1" fmla="val 50000"/>
                <a:gd name="adj2" fmla="val 4774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smtClean="0"/>
                <a:t>Increasing level of abstraction</a:t>
              </a:r>
              <a:endParaRPr kumimoji="1" lang="zh-CN" altLang="en-US" dirty="0"/>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哺乳动物视觉皮层是分层的 </a:t>
            </a:r>
            <a:endParaRPr kumimoji="1" lang="zh-CN" altLang="en-US" dirty="0"/>
          </a:p>
        </p:txBody>
      </p:sp>
      <p:pic>
        <p:nvPicPr>
          <p:cNvPr id="4" name="内容占位符 3"/>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720156" y="1600200"/>
            <a:ext cx="3512687" cy="4525963"/>
          </a:xfrm>
        </p:spPr>
      </p:pic>
      <p:sp>
        <p:nvSpPr>
          <p:cNvPr id="5" name="内容占位符 4"/>
          <p:cNvSpPr>
            <a:spLocks noGrp="1"/>
          </p:cNvSpPr>
          <p:nvPr>
            <p:ph sz="half" idx="2"/>
          </p:nvPr>
        </p:nvSpPr>
        <p:spPr>
          <a:xfrm>
            <a:off x="4659313" y="1320114"/>
            <a:ext cx="4038600" cy="4525963"/>
          </a:xfrm>
        </p:spPr>
        <p:txBody>
          <a:bodyPr/>
          <a:lstStyle/>
          <a:p>
            <a:r>
              <a:rPr kumimoji="1" lang="en-US" altLang="zh-CN" sz="2400" dirty="0" smtClean="0"/>
              <a:t>受大自然启发很好，但不是太多。</a:t>
            </a:r>
            <a:endParaRPr kumimoji="1" lang="en-US" altLang="zh-CN" sz="2400" dirty="0" smtClean="0"/>
          </a:p>
          <a:p>
            <a:r>
              <a:rPr kumimoji="1" lang="en-US" altLang="zh-CN" sz="2400" dirty="0"/>
              <a:t>我们需要了解哪些细节很重要，哪些细节仅仅是进化的结果。</a:t>
            </a:r>
            <a:endParaRPr kumimoji="1" lang="en-US" altLang="zh-CN" sz="2400" dirty="0"/>
          </a:p>
          <a:p>
            <a:r>
              <a:rPr lang="en-US" altLang="zh-CN" sz="2400" dirty="0"/>
              <a:t>深度学习中的每个模块都以类似于人类皮层的方式将其输入表示转换为更高级别的输入表示。</a:t>
            </a:r>
            <a:endParaRPr lang="en-US" altLang="zh-CN" sz="2400" dirty="0"/>
          </a:p>
          <a:p>
            <a:endParaRPr kumimoji="1" lang="zh-CN" altLang="en-US" dirty="0"/>
          </a:p>
        </p:txBody>
      </p:sp>
      <p:sp>
        <p:nvSpPr>
          <p:cNvPr id="6" name="文本框 5"/>
          <p:cNvSpPr txBox="1"/>
          <p:nvPr/>
        </p:nvSpPr>
        <p:spPr>
          <a:xfrm>
            <a:off x="1140698" y="6275586"/>
            <a:ext cx="2671601" cy="307777"/>
          </a:xfrm>
          <a:prstGeom prst="rect">
            <a:avLst/>
          </a:prstGeom>
          <a:noFill/>
        </p:spPr>
        <p:txBody>
          <a:bodyPr wrap="square" rtlCol="0">
            <a:spAutoFit/>
          </a:bodyPr>
          <a:lstStyle/>
          <a:p>
            <a:r>
              <a:rPr lang="en-US" altLang="zh-CN" sz="1400" dirty="0" smtClean="0"/>
              <a:t> </a:t>
            </a:r>
            <a:r>
              <a:rPr lang="en-US" altLang="zh-CN" sz="1400" dirty="0"/>
              <a:t>(</a:t>
            </a:r>
            <a:r>
              <a:rPr lang="en-US" altLang="zh-CN" sz="1400" dirty="0" smtClean="0"/>
              <a:t>van </a:t>
            </a:r>
            <a:r>
              <a:rPr lang="en-US" altLang="zh-CN" sz="1400" dirty="0"/>
              <a:t>Essen and </a:t>
            </a:r>
            <a:r>
              <a:rPr lang="en-US" altLang="zh-CN" sz="1400" dirty="0" smtClean="0"/>
              <a:t>Gallant, 1994)</a:t>
            </a:r>
            <a:endParaRPr kumimoji="1" lang="zh-CN" alt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分类</a:t>
            </a:r>
            <a:endParaRPr lang="zh-CN" altLang="en-US"/>
          </a:p>
        </p:txBody>
      </p:sp>
      <p:pic>
        <p:nvPicPr>
          <p:cNvPr id="4" name="Content Placeholder 3" descr="微信图片_20190316205338"/>
          <p:cNvPicPr>
            <a:picLocks noChangeAspect="1"/>
          </p:cNvPicPr>
          <p:nvPr>
            <p:ph idx="1"/>
          </p:nvPr>
        </p:nvPicPr>
        <p:blipFill>
          <a:blip r:embed="rId1"/>
          <a:stretch>
            <a:fillRect/>
          </a:stretch>
        </p:blipFill>
        <p:spPr>
          <a:xfrm>
            <a:off x="1875790" y="1143000"/>
            <a:ext cx="5100955" cy="5156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28790"/>
            <a:ext cx="8229600" cy="1143000"/>
          </a:xfrm>
        </p:spPr>
        <p:txBody>
          <a:bodyPr/>
          <a:lstStyle/>
          <a:p>
            <a:r>
              <a:rPr lang="en-US" altLang="zh-CN" dirty="0" smtClean="0"/>
              <a:t>Supervised Learning</a:t>
            </a:r>
            <a:endParaRPr lang="zh-CN" altLang="en-US" dirty="0"/>
          </a:p>
        </p:txBody>
      </p:sp>
      <p:sp>
        <p:nvSpPr>
          <p:cNvPr id="6" name="内容占位符 5"/>
          <p:cNvSpPr>
            <a:spLocks noGrp="1"/>
          </p:cNvSpPr>
          <p:nvPr>
            <p:ph idx="1"/>
          </p:nvPr>
        </p:nvSpPr>
        <p:spPr/>
        <p:txBody>
          <a:bodyPr/>
          <a:lstStyle/>
          <a:p>
            <a:r>
              <a:rPr lang="en-US" altLang="zh-CN" dirty="0" smtClean="0"/>
              <a:t>Convolutional </a:t>
            </a:r>
            <a:r>
              <a:rPr lang="en-US" altLang="zh-CN" dirty="0"/>
              <a:t>Neural Network</a:t>
            </a:r>
            <a:endParaRPr lang="en-US" altLang="zh-CN" dirty="0"/>
          </a:p>
          <a:p>
            <a:r>
              <a:rPr lang="en-US" altLang="zh-CN" dirty="0" smtClean="0"/>
              <a:t>Sequence Modelling</a:t>
            </a:r>
            <a:endParaRPr lang="en-US" altLang="zh-CN" dirty="0" smtClean="0"/>
          </a:p>
          <a:p>
            <a:pPr lvl="1"/>
            <a:r>
              <a:rPr lang="en-US" altLang="zh-CN" dirty="0" smtClean="0"/>
              <a:t>Why </a:t>
            </a:r>
            <a:r>
              <a:rPr lang="en-US" altLang="zh-CN" dirty="0"/>
              <a:t>do we need RNN?</a:t>
            </a:r>
            <a:endParaRPr lang="en-US" altLang="zh-CN" dirty="0"/>
          </a:p>
          <a:p>
            <a:pPr lvl="1"/>
            <a:r>
              <a:rPr lang="en-US" altLang="zh-CN" dirty="0"/>
              <a:t>What are RNNs?</a:t>
            </a:r>
            <a:endParaRPr lang="en-US" altLang="zh-CN" dirty="0"/>
          </a:p>
          <a:p>
            <a:pPr lvl="1"/>
            <a:r>
              <a:rPr lang="en-US" altLang="zh-CN" dirty="0"/>
              <a:t>RNN Extensions</a:t>
            </a:r>
            <a:endParaRPr lang="zh-CN" altLang="en-US" dirty="0"/>
          </a:p>
          <a:p>
            <a:pPr lvl="1"/>
            <a:r>
              <a:rPr lang="en-US" altLang="zh-CN" dirty="0"/>
              <a:t>What can RNNs can do?</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5580"/>
            <a:ext cx="7886700" cy="1325563"/>
          </a:xfrm>
        </p:spPr>
        <p:txBody>
          <a:bodyPr/>
          <a:lstStyle/>
          <a:p>
            <a:r>
              <a:rPr lang="en-US" altLang="zh-CN" dirty="0" smtClean="0"/>
              <a:t>Convolutional Neural Network</a:t>
            </a:r>
            <a:endParaRPr lang="zh-CN" altLang="en-US" dirty="0"/>
          </a:p>
        </p:txBody>
      </p:sp>
      <p:sp>
        <p:nvSpPr>
          <p:cNvPr id="3" name="内容占位符 2"/>
          <p:cNvSpPr>
            <a:spLocks noGrp="1"/>
          </p:cNvSpPr>
          <p:nvPr>
            <p:ph idx="1"/>
          </p:nvPr>
        </p:nvSpPr>
        <p:spPr>
          <a:xfrm>
            <a:off x="628650" y="1411143"/>
            <a:ext cx="7886700" cy="2550337"/>
          </a:xfrm>
        </p:spPr>
        <p:txBody>
          <a:bodyPr>
            <a:normAutofit/>
          </a:bodyPr>
          <a:lstStyle/>
          <a:p>
            <a:pPr>
              <a:lnSpc>
                <a:spcPct val="120000"/>
              </a:lnSpc>
            </a:pPr>
            <a:r>
              <a:rPr lang="en-US" altLang="zh-CN" sz="2400" dirty="0" smtClean="0"/>
              <a:t>输入可以具有非常高的尺寸。 使用完全连接的神经网络需要大量参数。</a:t>
            </a:r>
            <a:endParaRPr lang="en-US" altLang="zh-CN" sz="2400" dirty="0" smtClean="0"/>
          </a:p>
          <a:p>
            <a:pPr>
              <a:lnSpc>
                <a:spcPct val="120000"/>
              </a:lnSpc>
            </a:pPr>
            <a:r>
              <a:rPr lang="en-US" altLang="zh-CN" sz="2400" dirty="0" smtClean="0"/>
              <a:t>受[Hubel＆Wiesel 1962]进行的神经生理学实验的启发，CNN是一种特殊类型的神经网络，其隐藏单元仅与局部感受野相连。 CNN所需的参数数量要小得多。</a:t>
            </a:r>
            <a:endParaRPr lang="en-US" altLang="zh-CN" sz="2400" dirty="0" smtClean="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583"/>
          <a:stretch>
            <a:fillRect/>
          </a:stretch>
        </p:blipFill>
        <p:spPr>
          <a:xfrm>
            <a:off x="821804" y="3993268"/>
            <a:ext cx="4051138" cy="2361236"/>
          </a:xfrm>
          <a:prstGeom prst="rect">
            <a:avLst/>
          </a:prstGeom>
        </p:spPr>
      </p:pic>
      <p:sp>
        <p:nvSpPr>
          <p:cNvPr id="5" name="文本框 4"/>
          <p:cNvSpPr txBox="1"/>
          <p:nvPr/>
        </p:nvSpPr>
        <p:spPr>
          <a:xfrm>
            <a:off x="5011838" y="4158223"/>
            <a:ext cx="3264059" cy="2031325"/>
          </a:xfrm>
          <a:prstGeom prst="rect">
            <a:avLst/>
          </a:prstGeom>
          <a:noFill/>
        </p:spPr>
        <p:txBody>
          <a:bodyPr wrap="square" rtlCol="0">
            <a:spAutoFit/>
          </a:bodyPr>
          <a:lstStyle/>
          <a:p>
            <a:r>
              <a:rPr lang="en-US" altLang="zh-CN" dirty="0"/>
              <a:t>Example: </a:t>
            </a:r>
            <a:r>
              <a:rPr lang="en-US" altLang="zh-CN" dirty="0" smtClean="0"/>
              <a:t>200x200 image</a:t>
            </a:r>
            <a:endParaRPr lang="en-US" altLang="zh-CN" dirty="0" smtClean="0"/>
          </a:p>
          <a:p>
            <a:pPr marL="342900" indent="-342900">
              <a:buAutoNum type="alphaLcParenR"/>
            </a:pPr>
            <a:r>
              <a:rPr lang="en-US" altLang="zh-CN" dirty="0" smtClean="0"/>
              <a:t>fully connected: 40,000 </a:t>
            </a:r>
            <a:r>
              <a:rPr lang="en-US" altLang="zh-CN" dirty="0"/>
              <a:t>hidden units </a:t>
            </a:r>
            <a:r>
              <a:rPr lang="en-US" altLang="zh-CN" dirty="0" smtClean="0"/>
              <a:t>=&gt; </a:t>
            </a:r>
            <a:r>
              <a:rPr lang="en-US" altLang="zh-CN" dirty="0"/>
              <a:t>1.6 billion </a:t>
            </a:r>
            <a:r>
              <a:rPr lang="en-US" altLang="zh-CN" dirty="0" smtClean="0"/>
              <a:t>parameters</a:t>
            </a:r>
            <a:endParaRPr lang="en-US" altLang="zh-CN" dirty="0" smtClean="0"/>
          </a:p>
          <a:p>
            <a:pPr marL="342900" indent="-342900">
              <a:buAutoNum type="alphaLcParenR"/>
            </a:pPr>
            <a:r>
              <a:rPr lang="en-US" altLang="zh-CN" dirty="0" smtClean="0"/>
              <a:t>CNN: 5x5 kernel, 100 feature maps =&gt; 2,500 parameters</a:t>
            </a:r>
            <a:endParaRPr lang="en-US" altLang="zh-CN" dirty="0"/>
          </a:p>
          <a:p>
            <a:endParaRPr kumimoji="1"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dirty="0" smtClean="0"/>
              <a:t>卷积层的三个阶段</a:t>
            </a:r>
            <a:endParaRPr kumimoji="1" lang="en-US" altLang="zh-CN" sz="4000" dirty="0" smtClean="0"/>
          </a:p>
        </p:txBody>
      </p:sp>
      <p:pic>
        <p:nvPicPr>
          <p:cNvPr id="4" name="内容占位符 3"/>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457200" y="2007609"/>
            <a:ext cx="4038600" cy="3711145"/>
          </a:xfrm>
        </p:spPr>
      </p:pic>
      <mc:AlternateContent xmlns:mc="http://schemas.openxmlformats.org/markup-compatibility/2006">
        <mc:Choice xmlns:a14="http://schemas.microsoft.com/office/drawing/2010/main" Requires="a14">
          <p:sp>
            <p:nvSpPr>
              <p:cNvPr id="5" name="内容占位符 4"/>
              <p:cNvSpPr>
                <a:spLocks noGrp="1"/>
              </p:cNvSpPr>
              <p:nvPr>
                <p:ph sz="half" idx="2"/>
              </p:nvPr>
            </p:nvSpPr>
            <p:spPr>
              <a:xfrm>
                <a:off x="4930966" y="2165900"/>
                <a:ext cx="3858015" cy="3552854"/>
              </a:xfrm>
            </p:spPr>
            <p:txBody>
              <a:bodyPr>
                <a:normAutofit fontScale="85000" lnSpcReduction="20000"/>
              </a:bodyPr>
              <a:lstStyle/>
              <a:p>
                <a:pPr marL="514350" indent="-514350">
                  <a:buFont typeface="+mj-lt"/>
                  <a:buAutoNum type="arabicPeriod"/>
                </a:pPr>
                <a:r>
                  <a:rPr kumimoji="1" lang="en-US" altLang="zh-CN" dirty="0" smtClean="0"/>
                  <a:t>Convolution stage</a:t>
                </a:r>
              </a:p>
              <a:p>
                <a:pPr marL="514350" indent="-514350">
                  <a:buFont typeface="+mj-lt"/>
                  <a:buAutoNum type="arabicPeriod"/>
                </a:pPr>
                <a:r>
                  <a:rPr kumimoji="1" lang="en-US" altLang="zh-CN" dirty="0" smtClean="0"/>
                  <a:t>Nonlinearity: a nonlinear transform such as rectified linear or </a:t>
                </a:r>
                <a14:m>
                  <m:oMath xmlns:m="http://schemas.openxmlformats.org/officeDocument/2006/math">
                    <m:r>
                      <m:rPr>
                        <m:sty m:val="p"/>
                      </m:rPr>
                      <a:rPr kumimoji="1" lang="en-US" altLang="zh-CN" i="1" dirty="0" smtClean="0">
                        <a:latin typeface="Cambria Math" panose="02040503050406030204" pitchFamily="18" charset="0"/>
                      </a:rPr>
                      <m:t>tanh</m:t>
                    </m:r>
                  </m:oMath>
                </a14:m>
                <a:endParaRPr kumimoji="1" lang="en-US" altLang="zh-CN" dirty="0" smtClean="0"/>
              </a:p>
              <a:p>
                <a:pPr marL="514350" indent="-514350">
                  <a:buFont typeface="+mj-lt"/>
                  <a:buAutoNum type="arabicPeriod"/>
                </a:pPr>
                <a:r>
                  <a:rPr kumimoji="1" lang="en-US" altLang="zh-CN" dirty="0" smtClean="0"/>
                  <a:t>Pooling: output a summary statistics of local input, such as max pooling and average pooling</a:t>
                </a:r>
              </a:p>
              <a:p>
                <a:endParaRPr kumimoji="1" lang="en-US" altLang="zh-CN" dirty="0" smtClean="0"/>
              </a:p>
              <a:p>
                <a:endParaRPr kumimoji="1" lang="zh-CN" altLang="en-US" dirty="0"/>
              </a:p>
            </p:txBody>
          </p:sp>
        </mc:Choice>
        <mc:Fallback>
          <p:sp>
            <p:nvSpPr>
              <p:cNvPr id="5" name="内容占位符 4"/>
              <p:cNvSpPr>
                <a:spLocks noGrp="1" noRot="1" noChangeAspect="1" noMove="1" noResize="1" noEditPoints="1" noAdjustHandles="1" noChangeArrowheads="1" noChangeShapeType="1" noTextEdit="1"/>
              </p:cNvSpPr>
              <p:nvPr>
                <p:ph sz="half" idx="2"/>
              </p:nvPr>
            </p:nvSpPr>
            <p:spPr>
              <a:xfrm>
                <a:off x="4930966" y="2165900"/>
                <a:ext cx="3858015" cy="3552854"/>
              </a:xfrm>
              <a:blipFill rotWithShape="0">
                <a:blip r:embed="rId2"/>
                <a:stretch>
                  <a:fillRect l="-2686" t="-3774" r="-474" b="-446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2609"/>
            <a:ext cx="7886700" cy="1325563"/>
          </a:xfrm>
        </p:spPr>
        <p:txBody>
          <a:bodyPr/>
          <a:lstStyle/>
          <a:p>
            <a:r>
              <a:rPr kumimoji="1" lang="en-US" altLang="zh-CN" dirty="0" smtClean="0"/>
              <a:t>CNN中的卷积运算</a:t>
            </a:r>
            <a:endParaRPr kumimoji="1" lang="en-US" altLang="zh-CN" dirty="0" smtClean="0"/>
          </a:p>
        </p:txBody>
      </p:sp>
      <p:sp>
        <p:nvSpPr>
          <p:cNvPr id="3" name="内容占位符 2"/>
          <p:cNvSpPr>
            <a:spLocks noGrp="1"/>
          </p:cNvSpPr>
          <p:nvPr>
            <p:ph idx="1"/>
          </p:nvPr>
        </p:nvSpPr>
        <p:spPr>
          <a:xfrm>
            <a:off x="628649" y="1185961"/>
            <a:ext cx="8045794" cy="1943895"/>
          </a:xfrm>
        </p:spPr>
        <p:txBody>
          <a:bodyPr>
            <a:normAutofit/>
          </a:bodyPr>
          <a:lstStyle/>
          <a:p>
            <a:r>
              <a:rPr kumimoji="1" lang="en-US" altLang="zh-CN" sz="2000" dirty="0" smtClean="0"/>
              <a:t>输入：图像（2-D数组）x</a:t>
            </a:r>
            <a:endParaRPr kumimoji="1" lang="en-US" altLang="zh-CN" sz="2000" dirty="0" smtClean="0"/>
          </a:p>
          <a:p>
            <a:r>
              <a:rPr lang="en-US" altLang="zh-CN" sz="2000" dirty="0"/>
              <a:t>卷积核/运算符（可学习参数的二维数组）：w</a:t>
            </a:r>
            <a:endParaRPr lang="en-US" altLang="zh-CN" sz="2000" dirty="0"/>
          </a:p>
          <a:p>
            <a:r>
              <a:rPr lang="en-US" altLang="zh-CN" sz="2000" dirty="0"/>
              <a:t>要素图（已处理数据的二维数组）：s</a:t>
            </a:r>
            <a:endParaRPr lang="en-US" altLang="zh-CN" sz="2000" dirty="0"/>
          </a:p>
          <a:p>
            <a:r>
              <a:rPr lang="en-US" altLang="zh-CN" sz="2000" dirty="0"/>
              <a:t>二维域中的卷积运算：</a:t>
            </a:r>
            <a:endParaRPr lang="en-US" altLang="zh-CN" sz="2000" dirty="0"/>
          </a:p>
          <a:p>
            <a:endParaRPr kumimoji="1" lang="en-US" altLang="zh-CN" sz="2400" dirty="0" smtClean="0"/>
          </a:p>
          <a:p>
            <a:pPr marL="0" indent="0">
              <a:buNone/>
            </a:pPr>
            <a:endParaRPr kumimoji="1" lang="en-US" altLang="zh-CN" sz="2400" dirty="0" smtClean="0"/>
          </a:p>
          <a:p>
            <a:endParaRPr kumimoji="1"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344" y="2623557"/>
            <a:ext cx="6419307" cy="103065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07" y="3629026"/>
            <a:ext cx="3013703" cy="314347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多个卷积</a:t>
            </a:r>
            <a:endParaRPr kumimoji="1" lang="en-US" altLang="zh-CN" dirty="0" smtClean="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28398" y="1740074"/>
            <a:ext cx="5547907" cy="3661055"/>
          </a:xfrm>
        </p:spPr>
      </p:pic>
      <p:sp>
        <p:nvSpPr>
          <p:cNvPr id="5" name="文本框 4"/>
          <p:cNvSpPr txBox="1"/>
          <p:nvPr/>
        </p:nvSpPr>
        <p:spPr>
          <a:xfrm>
            <a:off x="1628398" y="5568374"/>
            <a:ext cx="6524151" cy="953135"/>
          </a:xfrm>
          <a:prstGeom prst="rect">
            <a:avLst/>
          </a:prstGeom>
          <a:noFill/>
        </p:spPr>
        <p:txBody>
          <a:bodyPr wrap="square" rtlCol="0">
            <a:spAutoFit/>
          </a:bodyPr>
          <a:lstStyle/>
          <a:p>
            <a:r>
              <a:rPr kumimoji="1" lang="en-US" altLang="zh-CN" sz="2800" dirty="0" smtClean="0"/>
              <a:t>通常有多个特征映射，每个卷积运算符一个。</a:t>
            </a:r>
            <a:endParaRPr kumimoji="1" lang="en-US" altLang="zh-CN" sz="28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238" y="0"/>
            <a:ext cx="7886700" cy="1325563"/>
          </a:xfrm>
        </p:spPr>
        <p:txBody>
          <a:bodyPr/>
          <a:lstStyle/>
          <a:p>
            <a:r>
              <a:rPr lang="en-US" altLang="zh-CN" dirty="0" smtClean="0"/>
              <a:t>非线性</a:t>
            </a:r>
            <a:endParaRPr lang="en-US" altLang="zh-CN" dirty="0" smtClean="0"/>
          </a:p>
        </p:txBody>
      </p:sp>
      <p:sp>
        <p:nvSpPr>
          <p:cNvPr id="5" name="Text Placeholder 4"/>
          <p:cNvSpPr>
            <a:spLocks noGrp="1"/>
          </p:cNvSpPr>
          <p:nvPr>
            <p:ph type="body" idx="1"/>
          </p:nvPr>
        </p:nvSpPr>
        <p:spPr/>
        <p:txBody>
          <a:bodyPr/>
          <a:lstStyle/>
          <a:p>
            <a:r>
              <a:rPr lang="en-US" altLang="zh-HK" dirty="0" err="1" smtClean="0"/>
              <a:t>Tanh</a:t>
            </a:r>
            <a:r>
              <a:rPr lang="en-US" altLang="zh-HK" dirty="0" smtClean="0"/>
              <a:t>(x)</a:t>
            </a:r>
            <a:endParaRPr lang="zh-HK" altLang="en-US" dirty="0"/>
          </a:p>
        </p:txBody>
      </p:sp>
      <p:pic>
        <p:nvPicPr>
          <p:cNvPr id="4" name="Content Placeholder 3"/>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509658" y="3281492"/>
            <a:ext cx="3868737" cy="2131753"/>
          </a:xfrm>
        </p:spPr>
      </p:pic>
      <p:sp>
        <p:nvSpPr>
          <p:cNvPr id="6" name="Text Placeholder 5"/>
          <p:cNvSpPr>
            <a:spLocks noGrp="1"/>
          </p:cNvSpPr>
          <p:nvPr>
            <p:ph type="body" sz="quarter" idx="3"/>
          </p:nvPr>
        </p:nvSpPr>
        <p:spPr/>
        <p:txBody>
          <a:bodyPr/>
          <a:lstStyle/>
          <a:p>
            <a:r>
              <a:rPr lang="en-US" altLang="zh-HK" dirty="0" err="1" smtClean="0"/>
              <a:t>ReLU</a:t>
            </a:r>
            <a:endParaRPr lang="zh-HK" altLang="en-US" dirty="0"/>
          </a:p>
        </p:txBody>
      </p:sp>
      <p:pic>
        <p:nvPicPr>
          <p:cNvPr id="8" name="Content Placeholder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10552" y="3281492"/>
            <a:ext cx="2962275" cy="2000250"/>
          </a:xfrm>
        </p:spPr>
      </p:pic>
      <mc:AlternateContent xmlns:mc="http://schemas.openxmlformats.org/markup-compatibility/2006">
        <mc:Choice xmlns:a14="http://schemas.microsoft.com/office/drawing/2010/main" Requires="a14">
          <p:sp>
            <p:nvSpPr>
              <p:cNvPr id="9" name="TextBox 8"/>
              <p:cNvSpPr txBox="1"/>
              <p:nvPr/>
            </p:nvSpPr>
            <p:spPr>
              <a:xfrm>
                <a:off x="1410762" y="5526968"/>
                <a:ext cx="1993238"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latin typeface="Cambria Math" charset="0"/>
                            </a:rPr>
                          </m:ctrlPr>
                        </m:funcPr>
                        <m:fName>
                          <m:r>
                            <m:rPr>
                              <m:sty m:val="p"/>
                            </m:rPr>
                            <a:rPr lang="en-US" altLang="zh-HK" b="0" i="0" smtClean="0">
                              <a:latin typeface="Cambria Math" panose="02040503050406030204" pitchFamily="18" charset="0"/>
                            </a:rPr>
                            <m:t>tanh</m:t>
                          </m:r>
                        </m:fName>
                        <m:e>
                          <m:d>
                            <m:dPr>
                              <m:ctrlPr>
                                <a:rPr lang="en-US" altLang="zh-HK" i="1" smtClean="0">
                                  <a:latin typeface="Cambria Math" charset="0"/>
                                </a:rPr>
                              </m:ctrlPr>
                            </m:dPr>
                            <m:e>
                              <m:r>
                                <m:rPr>
                                  <m:sty m:val="p"/>
                                </m:rPr>
                                <a:rPr lang="en-US" altLang="zh-HK" b="0" i="0" smtClean="0">
                                  <a:latin typeface="Cambria Math" panose="02040503050406030204" pitchFamily="18" charset="0"/>
                                </a:rPr>
                                <m:t>x</m:t>
                              </m:r>
                            </m:e>
                          </m:d>
                        </m:e>
                      </m:func>
                      <m:r>
                        <a:rPr lang="en-US" altLang="zh-HK" b="0" i="0" smtClean="0">
                          <a:latin typeface="Cambria Math" panose="02040503050406030204" pitchFamily="18" charset="0"/>
                        </a:rPr>
                        <m:t>= </m:t>
                      </m:r>
                      <m:f>
                        <m:fPr>
                          <m:ctrlPr>
                            <a:rPr lang="en-US" altLang="zh-HK" i="1" smtClean="0">
                              <a:latin typeface="Cambria Math" charset="0"/>
                            </a:rPr>
                          </m:ctrlPr>
                        </m:fPr>
                        <m:num>
                          <m:sSup>
                            <m:sSupPr>
                              <m:ctrlPr>
                                <a:rPr lang="en-US" altLang="zh-HK" i="1" smtClean="0">
                                  <a:latin typeface="Cambria Math"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num>
                        <m:den>
                          <m:sSup>
                            <m:sSupPr>
                              <m:ctrlPr>
                                <a:rPr lang="en-US" altLang="zh-HK" i="1" smtClean="0">
                                  <a:latin typeface="Cambria Math" charset="0"/>
                                </a:rPr>
                              </m:ctrlPr>
                            </m:sSupPr>
                            <m:e>
                              <m:r>
                                <m:rPr>
                                  <m:sty m:val="p"/>
                                </m:rPr>
                                <a:rPr lang="en-US" altLang="zh-HK" b="0" i="0" smtClean="0">
                                  <a:latin typeface="Cambria Math" panose="02040503050406030204" pitchFamily="18" charset="0"/>
                                </a:rPr>
                                <m:t>e</m:t>
                              </m:r>
                            </m:e>
                            <m:sup>
                              <m:r>
                                <m:rPr>
                                  <m:sty m:val="p"/>
                                </m:rPr>
                                <a:rPr lang="en-US" altLang="zh-HK" b="0" i="0" smtClean="0">
                                  <a:latin typeface="Cambria Math" panose="02040503050406030204" pitchFamily="18" charset="0"/>
                                </a:rPr>
                                <m:t>x</m:t>
                              </m:r>
                            </m:sup>
                          </m:sSup>
                          <m:r>
                            <a:rPr lang="en-US" altLang="zh-HK" b="0" i="0" smtClean="0">
                              <a:latin typeface="Cambria Math" panose="02040503050406030204" pitchFamily="18" charset="0"/>
                            </a:rPr>
                            <m:t>+</m:t>
                          </m:r>
                          <m:sSup>
                            <m:sSupPr>
                              <m:ctrlPr>
                                <a:rPr lang="en-US" altLang="zh-HK" i="1" smtClean="0">
                                  <a:latin typeface="Cambria Math" charset="0"/>
                                </a:rPr>
                              </m:ctrlPr>
                            </m:sSupPr>
                            <m:e>
                              <m:r>
                                <m:rPr>
                                  <m:sty m:val="p"/>
                                </m:rPr>
                                <a:rPr lang="en-US" altLang="zh-HK" b="0" i="0" smtClean="0">
                                  <a:latin typeface="Cambria Math" panose="02040503050406030204" pitchFamily="18" charset="0"/>
                                </a:rPr>
                                <m:t>e</m:t>
                              </m:r>
                            </m:e>
                            <m:sup>
                              <m:r>
                                <a:rPr lang="en-US" altLang="zh-HK" b="0" i="0" smtClean="0">
                                  <a:latin typeface="Cambria Math" panose="02040503050406030204" pitchFamily="18" charset="0"/>
                                </a:rPr>
                                <m:t>−</m:t>
                              </m:r>
                              <m:r>
                                <m:rPr>
                                  <m:sty m:val="p"/>
                                </m:rPr>
                                <a:rPr lang="en-US" altLang="zh-HK" b="0" i="0" smtClean="0">
                                  <a:latin typeface="Cambria Math" panose="02040503050406030204" pitchFamily="18" charset="0"/>
                                </a:rPr>
                                <m:t>x</m:t>
                              </m:r>
                            </m:sup>
                          </m:sSup>
                        </m:den>
                      </m:f>
                    </m:oMath>
                  </m:oMathPara>
                </a14:m>
                <a:endParaRPr lang="zh-HK" altLang="en-US" dirty="0"/>
              </a:p>
            </p:txBody>
          </p:sp>
        </mc:Choice>
        <mc:Fallback>
          <p:sp>
            <p:nvSpPr>
              <p:cNvPr id="9" name="TextBox 8"/>
              <p:cNvSpPr txBox="1">
                <a:spLocks noRot="1" noChangeAspect="1" noMove="1" noResize="1" noEditPoints="1" noAdjustHandles="1" noChangeArrowheads="1" noChangeShapeType="1" noTextEdit="1"/>
              </p:cNvSpPr>
              <p:nvPr/>
            </p:nvSpPr>
            <p:spPr>
              <a:xfrm>
                <a:off x="1410762" y="5526968"/>
                <a:ext cx="1993238" cy="536109"/>
              </a:xfrm>
              <a:prstGeom prst="rect">
                <a:avLst/>
              </a:prstGeom>
              <a:blipFill rotWithShape="0">
                <a:blip r:embed="rId3"/>
                <a:stretch>
                  <a:fillRect/>
                </a:stretch>
              </a:blipFill>
            </p:spPr>
            <p:txBody>
              <a:bodyPr/>
              <a:lstStyle/>
              <a:p>
                <a:r>
                  <a:rPr lang="zh-HK" altLang="en-US">
                    <a:noFill/>
                  </a:rPr>
                  <a:t> </a:t>
                </a:r>
                <a:endParaRPr lang="zh-HK" altLang="en-US">
                  <a:noFill/>
                </a:endParaRP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5404074" y="5656843"/>
                <a:ext cx="1775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b="0" i="1" smtClean="0">
                              <a:latin typeface="Cambria Math" charset="0"/>
                            </a:rPr>
                          </m:ctrlPr>
                        </m:funcPr>
                        <m:fName>
                          <m:r>
                            <a:rPr lang="en-US" altLang="zh-HK" b="0" i="1" smtClean="0">
                              <a:latin typeface="Cambria Math" panose="02040503050406030204" pitchFamily="18" charset="0"/>
                            </a:rPr>
                            <m:t>𝑓</m:t>
                          </m:r>
                        </m:fName>
                        <m:e>
                          <m:d>
                            <m:dPr>
                              <m:ctrlPr>
                                <a:rPr lang="en-US" altLang="zh-HK" b="0" i="1" smtClean="0">
                                  <a:latin typeface="Cambria Math" charset="0"/>
                                </a:rPr>
                              </m:ctrlPr>
                            </m:dPr>
                            <m:e>
                              <m:r>
                                <a:rPr lang="en-US" altLang="zh-HK" b="0" i="1" smtClean="0">
                                  <a:latin typeface="Cambria Math" panose="02040503050406030204" pitchFamily="18" charset="0"/>
                                </a:rPr>
                                <m:t>𝑥</m:t>
                              </m:r>
                            </m:e>
                          </m:d>
                        </m:e>
                      </m:func>
                      <m:r>
                        <a:rPr lang="en-US" altLang="zh-HK" b="0" i="1" smtClean="0">
                          <a:latin typeface="Cambria Math" panose="02040503050406030204" pitchFamily="18" charset="0"/>
                        </a:rPr>
                        <m:t>=</m:t>
                      </m:r>
                      <m:r>
                        <m:rPr>
                          <m:sty m:val="p"/>
                        </m:rPr>
                        <a:rPr lang="en-US" altLang="zh-HK" b="0" i="0" smtClean="0">
                          <a:latin typeface="Cambria Math" panose="02040503050406030204" pitchFamily="18" charset="0"/>
                        </a:rPr>
                        <m:t>max</m:t>
                      </m:r>
                      <m:r>
                        <a:rPr lang="en-US" altLang="zh-HK" b="0" i="1" smtClean="0">
                          <a:latin typeface="Cambria Math" panose="02040503050406030204" pitchFamily="18" charset="0"/>
                        </a:rPr>
                        <m:t>⁡(0, </m:t>
                      </m:r>
                      <m:r>
                        <a:rPr lang="en-US" altLang="zh-HK" b="0" i="1" smtClean="0">
                          <a:latin typeface="Cambria Math" panose="02040503050406030204" pitchFamily="18" charset="0"/>
                        </a:rPr>
                        <m:t>𝑥</m:t>
                      </m:r>
                      <m:r>
                        <a:rPr lang="en-US" altLang="zh-HK" b="0" i="1" smtClean="0">
                          <a:latin typeface="Cambria Math" panose="02040503050406030204" pitchFamily="18" charset="0"/>
                        </a:rPr>
                        <m:t>)</m:t>
                      </m:r>
                    </m:oMath>
                  </m:oMathPara>
                </a14:m>
                <a:endParaRPr lang="zh-HK" altLang="en-US" dirty="0"/>
              </a:p>
            </p:txBody>
          </p:sp>
        </mc:Choice>
        <mc:Fallback>
          <p:sp>
            <p:nvSpPr>
              <p:cNvPr id="10" name="TextBox 9"/>
              <p:cNvSpPr txBox="1">
                <a:spLocks noRot="1" noChangeAspect="1" noMove="1" noResize="1" noEditPoints="1" noAdjustHandles="1" noChangeArrowheads="1" noChangeShapeType="1" noTextEdit="1"/>
              </p:cNvSpPr>
              <p:nvPr/>
            </p:nvSpPr>
            <p:spPr>
              <a:xfrm>
                <a:off x="5404074" y="5656843"/>
                <a:ext cx="1775230" cy="276999"/>
              </a:xfrm>
              <a:prstGeom prst="rect">
                <a:avLst/>
              </a:prstGeom>
              <a:blipFill rotWithShape="0">
                <a:blip r:embed="rId4"/>
                <a:stretch>
                  <a:fillRect l="-3767" r="-3767" b="-37778"/>
                </a:stretch>
              </a:blipFill>
            </p:spPr>
            <p:txBody>
              <a:bodyPr/>
              <a:lstStyle/>
              <a:p>
                <a:r>
                  <a:rPr lang="zh-HK" altLang="en-US">
                    <a:noFill/>
                  </a:rPr>
                  <a:t> </a:t>
                </a:r>
                <a:endParaRPr lang="zh-HK" altLang="en-US">
                  <a:noFill/>
                </a:endParaRPr>
              </a:p>
            </p:txBody>
          </p:sp>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a:lstStyle/>
          <a:p>
            <a:r>
              <a:rPr kumimoji="1" lang="zh-CN" altLang="en-US" dirty="0" smtClean="0"/>
              <a:t>池化</a:t>
            </a:r>
            <a:endParaRPr kumimoji="1" lang="zh-CN" altLang="en-US" dirty="0"/>
          </a:p>
        </p:txBody>
      </p:sp>
      <p:sp>
        <p:nvSpPr>
          <p:cNvPr id="5" name="内容占位符 4"/>
          <p:cNvSpPr>
            <a:spLocks noGrp="1"/>
          </p:cNvSpPr>
          <p:nvPr>
            <p:ph idx="1"/>
          </p:nvPr>
        </p:nvSpPr>
        <p:spPr>
          <a:xfrm>
            <a:off x="628650" y="1203325"/>
            <a:ext cx="7886700" cy="4351338"/>
          </a:xfrm>
        </p:spPr>
        <p:txBody>
          <a:bodyPr>
            <a:normAutofit/>
          </a:bodyPr>
          <a:lstStyle/>
          <a:p>
            <a:r>
              <a:rPr lang="en-US" altLang="zh-CN" sz="2400" dirty="0"/>
              <a:t>常见的池化操作：</a:t>
            </a:r>
            <a:endParaRPr lang="en-US" altLang="zh-CN" sz="2400" dirty="0"/>
          </a:p>
          <a:p>
            <a:pPr lvl="1"/>
            <a:r>
              <a:rPr kumimoji="1" lang="en-US" altLang="zh-CN" sz="2000" dirty="0">
                <a:solidFill>
                  <a:srgbClr val="FF0000"/>
                </a:solidFill>
              </a:rPr>
              <a:t>最大池</a:t>
            </a:r>
            <a:r>
              <a:rPr kumimoji="1" lang="en-US" altLang="zh-CN" sz="2000" dirty="0"/>
              <a:t>: 报告矩形邻域内的最大输出</a:t>
            </a:r>
            <a:r>
              <a:rPr kumimoji="1" lang="en-US" altLang="zh-CN" sz="2000" dirty="0" smtClean="0"/>
              <a:t>.</a:t>
            </a:r>
            <a:endParaRPr kumimoji="1" lang="en-US" altLang="zh-CN" sz="2000" dirty="0" smtClean="0"/>
          </a:p>
          <a:p>
            <a:pPr lvl="1"/>
            <a:r>
              <a:rPr kumimoji="1" lang="zh-CN" altLang="en-US" sz="2000" dirty="0" smtClean="0">
                <a:solidFill>
                  <a:srgbClr val="FF0000"/>
                </a:solidFill>
              </a:rPr>
              <a:t>平均池化</a:t>
            </a:r>
            <a:r>
              <a:rPr kumimoji="1" lang="en-US" altLang="zh-CN" sz="2000" dirty="0"/>
              <a:t>: 报告矩形邻域的平均输出（可能通过距中心像素的距离加权）。</a:t>
            </a:r>
            <a:endParaRPr kumimoji="1"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50772" y="3384580"/>
            <a:ext cx="5408411" cy="337340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4753"/>
            <a:ext cx="7886700" cy="982663"/>
          </a:xfrm>
        </p:spPr>
        <p:txBody>
          <a:bodyPr/>
          <a:lstStyle/>
          <a:p>
            <a:r>
              <a:rPr kumimoji="1" lang="en-US" altLang="zh-CN" sz="3600" dirty="0" smtClean="0"/>
              <a:t>Deep CNN：ImageNet 2012的获胜者</a:t>
            </a:r>
            <a:endParaRPr kumimoji="1" lang="en-US" altLang="zh-CN" sz="3600" dirty="0" smtClean="0"/>
          </a:p>
        </p:txBody>
      </p:sp>
      <p:pic>
        <p:nvPicPr>
          <p:cNvPr id="5" name="内容占位符 4"/>
          <p:cNvPicPr>
            <a:picLocks noGrp="1" noChangeAspect="1"/>
          </p:cNvPicPr>
          <p:nvPr>
            <p:ph sz="half" idx="1"/>
          </p:nvPr>
        </p:nvPicPr>
        <p:blipFill>
          <a:blip r:embed="rId1" cstate="print">
            <a:extLst>
              <a:ext uri="{28A0092B-C50C-407E-A947-70E740481C1C}">
                <a14:useLocalDpi xmlns:a14="http://schemas.microsoft.com/office/drawing/2010/main" val="0"/>
              </a:ext>
            </a:extLst>
          </a:blip>
          <a:stretch>
            <a:fillRect/>
          </a:stretch>
        </p:blipFill>
        <p:spPr>
          <a:xfrm>
            <a:off x="843965" y="1447158"/>
            <a:ext cx="7456069" cy="2437454"/>
          </a:xfrm>
        </p:spPr>
      </p:pic>
      <p:sp>
        <p:nvSpPr>
          <p:cNvPr id="4" name="内容占位符 3"/>
          <p:cNvSpPr>
            <a:spLocks noGrp="1"/>
          </p:cNvSpPr>
          <p:nvPr>
            <p:ph sz="half" idx="2"/>
          </p:nvPr>
        </p:nvSpPr>
        <p:spPr>
          <a:xfrm>
            <a:off x="702792" y="4086722"/>
            <a:ext cx="7886700" cy="2384425"/>
          </a:xfrm>
        </p:spPr>
        <p:txBody>
          <a:bodyPr>
            <a:normAutofit/>
          </a:bodyPr>
          <a:lstStyle/>
          <a:p>
            <a:r>
              <a:rPr lang="en-US" altLang="zh-CN" dirty="0"/>
              <a:t>每个卷积层的多个特征映射。</a:t>
            </a:r>
            <a:endParaRPr lang="en-US" altLang="zh-CN" dirty="0"/>
          </a:p>
          <a:p>
            <a:r>
              <a:rPr lang="en-US" altLang="zh-CN" dirty="0"/>
              <a:t>多个卷积层，用于提取不同级别的要素。较高级别的图层将较低级别图层中的要素图作为输入。</a:t>
            </a:r>
            <a:endParaRPr lang="en-US" altLang="zh-CN" dirty="0"/>
          </a:p>
        </p:txBody>
      </p:sp>
      <p:sp>
        <p:nvSpPr>
          <p:cNvPr id="3" name="文本框 2"/>
          <p:cNvSpPr txBox="1"/>
          <p:nvPr/>
        </p:nvSpPr>
        <p:spPr>
          <a:xfrm>
            <a:off x="5371070" y="3653951"/>
            <a:ext cx="2380735" cy="307777"/>
          </a:xfrm>
          <a:prstGeom prst="rect">
            <a:avLst/>
          </a:prstGeom>
          <a:noFill/>
        </p:spPr>
        <p:txBody>
          <a:bodyPr wrap="square" rtlCol="0">
            <a:spAutoFit/>
          </a:bodyPr>
          <a:lstStyle/>
          <a:p>
            <a:r>
              <a:rPr lang="en-US" altLang="zh-CN" sz="1400" dirty="0" smtClean="0"/>
              <a:t> </a:t>
            </a:r>
            <a:r>
              <a:rPr lang="en-US" altLang="zh-CN" sz="1400" dirty="0"/>
              <a:t>(</a:t>
            </a:r>
            <a:r>
              <a:rPr lang="en-US" altLang="zh-CN" sz="1400" dirty="0" smtClean="0"/>
              <a:t>Alex et al., 2012)</a:t>
            </a:r>
            <a:endParaRPr lang="zh-CN" altLang="en-US" sz="1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Deep CNN for Image </a:t>
            </a:r>
            <a:br>
              <a:rPr lang="en-US" altLang="zh-CN" dirty="0" smtClean="0"/>
            </a:br>
            <a:r>
              <a:rPr lang="en-US" altLang="zh-CN" dirty="0" smtClean="0"/>
              <a:t>Classification</a:t>
            </a:r>
            <a:endParaRPr lang="zh-CN" altLang="en-US" dirty="0"/>
          </a:p>
        </p:txBody>
      </p:sp>
      <p:pic>
        <p:nvPicPr>
          <p:cNvPr id="6" name="内容占位符 5" descr="屏幕剪辑"/>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14180" y="1347788"/>
            <a:ext cx="5631220" cy="4341387"/>
          </a:xfrm>
        </p:spPr>
      </p:pic>
      <p:sp>
        <p:nvSpPr>
          <p:cNvPr id="7" name="文本框 6"/>
          <p:cNvSpPr txBox="1"/>
          <p:nvPr/>
        </p:nvSpPr>
        <p:spPr>
          <a:xfrm>
            <a:off x="1756390" y="5689175"/>
            <a:ext cx="5631220" cy="830997"/>
          </a:xfrm>
          <a:prstGeom prst="rect">
            <a:avLst/>
          </a:prstGeom>
          <a:noFill/>
        </p:spPr>
        <p:txBody>
          <a:bodyPr wrap="square" rtlCol="0">
            <a:spAutoFit/>
          </a:bodyPr>
          <a:lstStyle/>
          <a:p>
            <a:pPr algn="ctr"/>
            <a:r>
              <a:rPr lang="en-US" altLang="zh-CN" sz="2400" dirty="0" smtClean="0"/>
              <a:t>Try out a live demo at </a:t>
            </a:r>
            <a:r>
              <a:rPr lang="en-US" altLang="zh-CN" sz="2400" dirty="0" smtClean="0">
                <a:hlinkClick r:id="rId2"/>
              </a:rPr>
              <a:t>http</a:t>
            </a:r>
            <a:r>
              <a:rPr lang="en-US" altLang="zh-CN" sz="2400" dirty="0">
                <a:hlinkClick r:id="rId2"/>
              </a:rPr>
              <a:t>://demo.caffe.berkeleyvision.org/</a:t>
            </a:r>
            <a:endParaRPr lang="zh-CN" alt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Deep CNN in AlphaGO</a:t>
            </a:r>
            <a:endParaRPr lang="zh-CN" altLang="en-US" dirty="0"/>
          </a:p>
        </p:txBody>
      </p:sp>
      <p:sp>
        <p:nvSpPr>
          <p:cNvPr id="6" name="内容占位符 5"/>
          <p:cNvSpPr>
            <a:spLocks noGrp="1"/>
          </p:cNvSpPr>
          <p:nvPr>
            <p:ph sz="half" idx="1"/>
          </p:nvPr>
        </p:nvSpPr>
        <p:spPr>
          <a:xfrm>
            <a:off x="5511800" y="1922065"/>
            <a:ext cx="3187700" cy="4117975"/>
          </a:xfrm>
        </p:spPr>
        <p:txBody>
          <a:bodyPr>
            <a:normAutofit fontScale="80000" lnSpcReduction="20000"/>
          </a:bodyPr>
          <a:lstStyle/>
          <a:p>
            <a:pPr marL="0" indent="0">
              <a:buNone/>
            </a:pPr>
            <a:r>
              <a:rPr lang="zh-CN" altLang="en-US" dirty="0" smtClean="0"/>
              <a:t>策略网络</a:t>
            </a:r>
            <a:r>
              <a:rPr lang="en-US" altLang="zh-CN" dirty="0" smtClean="0"/>
              <a:t> :</a:t>
            </a:r>
            <a:endParaRPr lang="en-US" altLang="zh-CN" dirty="0"/>
          </a:p>
          <a:p>
            <a:r>
              <a:rPr lang="en-US" altLang="zh-CN" dirty="0" smtClean="0"/>
              <a:t>Input: 19x19, 48 input channels</a:t>
            </a:r>
            <a:endParaRPr lang="en-US" altLang="zh-CN" dirty="0" smtClean="0"/>
          </a:p>
          <a:p>
            <a:r>
              <a:rPr lang="en-US" altLang="zh-CN" dirty="0" smtClean="0"/>
              <a:t>Layer 1: 5x5 kernel, 192 filters</a:t>
            </a:r>
            <a:endParaRPr lang="en-US" altLang="zh-CN" dirty="0" smtClean="0"/>
          </a:p>
          <a:p>
            <a:r>
              <a:rPr lang="en-US" altLang="zh-CN" dirty="0" smtClean="0"/>
              <a:t>Layer 2 to 12: 3x3 kernel, 192 filters</a:t>
            </a:r>
            <a:endParaRPr lang="en-US" altLang="zh-CN" dirty="0" smtClean="0"/>
          </a:p>
          <a:p>
            <a:r>
              <a:rPr lang="en-US" altLang="zh-CN" dirty="0" smtClean="0"/>
              <a:t>Layer 13: 1x1 kernel, 1 filter</a:t>
            </a:r>
            <a:endParaRPr lang="en-US" altLang="zh-CN" dirty="0" smtClean="0"/>
          </a:p>
          <a:p>
            <a:pPr marL="0" indent="0">
              <a:buNone/>
            </a:pPr>
            <a:r>
              <a:rPr lang="en-US" altLang="zh-CN" dirty="0" smtClean="0"/>
              <a:t>价值网络具有与</a:t>
            </a:r>
            <a:r>
              <a:rPr lang="zh-CN" altLang="en-US" dirty="0" smtClean="0"/>
              <a:t>策略</a:t>
            </a:r>
            <a:r>
              <a:rPr lang="en-US" altLang="zh-CN" dirty="0" smtClean="0"/>
              <a:t>网络类似的架构</a:t>
            </a:r>
            <a:endParaRPr lang="en-US" altLang="zh-CN" dirty="0" smtClean="0"/>
          </a:p>
        </p:txBody>
      </p:sp>
      <p:pic>
        <p:nvPicPr>
          <p:cNvPr id="4" name="Picture 5"/>
          <p:cNvPicPr>
            <a:picLocks noChangeAspect="1"/>
          </p:cNvPicPr>
          <p:nvPr/>
        </p:nvPicPr>
        <p:blipFill rotWithShape="1">
          <a:blip r:embed="rId1">
            <a:extLst>
              <a:ext uri="{28A0092B-C50C-407E-A947-70E740481C1C}">
                <a14:useLocalDpi xmlns:a14="http://schemas.microsoft.com/office/drawing/2010/main" val="0"/>
              </a:ext>
            </a:extLst>
          </a:blip>
          <a:srcRect l="64296" t="5476"/>
          <a:stretch>
            <a:fillRect/>
          </a:stretch>
        </p:blipFill>
        <p:spPr bwMode="auto">
          <a:xfrm>
            <a:off x="628650" y="1780662"/>
            <a:ext cx="4531713" cy="44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478340" y="6166365"/>
            <a:ext cx="1682023" cy="307777"/>
          </a:xfrm>
          <a:prstGeom prst="rect">
            <a:avLst/>
          </a:prstGeom>
          <a:noFill/>
        </p:spPr>
        <p:txBody>
          <a:bodyPr wrap="square" rtlCol="0">
            <a:spAutoFit/>
          </a:bodyPr>
          <a:lstStyle/>
          <a:p>
            <a:r>
              <a:rPr lang="en-US" altLang="zh-CN" sz="1400" dirty="0" smtClean="0"/>
              <a:t>(Silver et al, 2016)</a:t>
            </a:r>
            <a:endParaRPr kumimoji="1" lang="zh-CN" altLang="en-US" sz="1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微信图片_20190316205429"/>
          <p:cNvPicPr>
            <a:picLocks noChangeAspect="1"/>
          </p:cNvPicPr>
          <p:nvPr>
            <p:ph idx="1"/>
          </p:nvPr>
        </p:nvPicPr>
        <p:blipFill>
          <a:blip r:embed="rId1"/>
          <a:stretch>
            <a:fillRect/>
          </a:stretch>
        </p:blipFill>
        <p:spPr>
          <a:xfrm>
            <a:off x="947420" y="1644015"/>
            <a:ext cx="7272020" cy="4130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Sequence Modelling</a:t>
            </a:r>
            <a:endParaRPr lang="zh-CN" altLang="en-US" dirty="0"/>
          </a:p>
        </p:txBody>
      </p:sp>
      <p:sp>
        <p:nvSpPr>
          <p:cNvPr id="3" name="副标题 2"/>
          <p:cNvSpPr>
            <a:spLocks noGrp="1"/>
          </p:cNvSpPr>
          <p:nvPr>
            <p:ph idx="1"/>
          </p:nvPr>
        </p:nvSpPr>
        <p:spPr/>
        <p:txBody>
          <a:bodyPr>
            <a:normAutofit/>
          </a:bodyPr>
          <a:lstStyle/>
          <a:p>
            <a:r>
              <a:rPr lang="en-US" altLang="zh-CN" dirty="0"/>
              <a:t>Why do we need RNN</a:t>
            </a:r>
            <a:r>
              <a:rPr lang="en-US" altLang="zh-CN" dirty="0" smtClean="0"/>
              <a:t>?</a:t>
            </a:r>
            <a:endParaRPr lang="en-US" altLang="zh-CN" dirty="0" smtClean="0"/>
          </a:p>
          <a:p>
            <a:r>
              <a:rPr lang="en-US" altLang="zh-CN" dirty="0"/>
              <a:t>What are RNNs</a:t>
            </a:r>
            <a:r>
              <a:rPr lang="en-US" altLang="zh-CN" dirty="0" smtClean="0"/>
              <a:t>?</a:t>
            </a:r>
            <a:endParaRPr lang="en-US" altLang="zh-CN" dirty="0" smtClean="0"/>
          </a:p>
          <a:p>
            <a:r>
              <a:rPr lang="en-US" altLang="zh-CN" dirty="0"/>
              <a:t>RNN Extensions</a:t>
            </a:r>
            <a:endParaRPr lang="zh-CN" altLang="en-US" dirty="0"/>
          </a:p>
          <a:p>
            <a:r>
              <a:rPr lang="en-US" altLang="zh-CN" dirty="0"/>
              <a:t>What can RNNs can do</a:t>
            </a:r>
            <a:r>
              <a:rPr lang="en-US" altLang="zh-CN" dirty="0" smtClean="0"/>
              <a:t>?</a:t>
            </a:r>
            <a:endParaRPr lang="zh-CN" altLang="en-US" dirty="0"/>
          </a:p>
          <a:p>
            <a:endParaRPr lang="en-US" altLang="zh-CN" sz="2400" dirty="0" smtClean="0"/>
          </a:p>
          <a:p>
            <a:endParaRPr lang="zh-CN" alt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Why do we need RNNs</a:t>
            </a:r>
            <a:r>
              <a:rPr lang="en-US" altLang="zh-CN" dirty="0" smtClean="0"/>
              <a:t>?</a:t>
            </a:r>
            <a:endParaRPr lang="zh-CN" altLang="en-US" dirty="0"/>
          </a:p>
        </p:txBody>
      </p:sp>
      <p:sp>
        <p:nvSpPr>
          <p:cNvPr id="6" name="内容占位符 5"/>
          <p:cNvSpPr>
            <a:spLocks noGrp="1"/>
          </p:cNvSpPr>
          <p:nvPr>
            <p:ph idx="1"/>
          </p:nvPr>
        </p:nvSpPr>
        <p:spPr/>
        <p:txBody>
          <a:bodyPr>
            <a:normAutofit lnSpcReduction="10000"/>
          </a:bodyPr>
          <a:lstStyle/>
          <a:p>
            <a:pPr marL="457200" lvl="1" indent="0">
              <a:buNone/>
            </a:pPr>
            <a:r>
              <a:rPr lang="en-US" altLang="zh-CN" sz="2030" dirty="0"/>
              <a:t>神经网络（CNN）的局限性</a:t>
            </a:r>
            <a:endParaRPr lang="en-US" altLang="zh-CN" sz="2030" dirty="0"/>
          </a:p>
          <a:p>
            <a:pPr marL="457200" lvl="1" indent="0">
              <a:buNone/>
            </a:pPr>
            <a:r>
              <a:rPr lang="en-US" altLang="zh-CN" sz="2600" dirty="0">
                <a:solidFill>
                  <a:schemeClr val="tx1"/>
                </a:solidFill>
              </a:rPr>
              <a:t>依靠（训练和测试）例子中的独立性假设。</a:t>
            </a:r>
            <a:endParaRPr lang="en-US" altLang="zh-CN" sz="2600" dirty="0">
              <a:solidFill>
                <a:schemeClr val="tx1"/>
              </a:solidFill>
            </a:endParaRPr>
          </a:p>
          <a:p>
            <a:pPr lvl="1"/>
            <a:r>
              <a:rPr lang="en-US" altLang="zh-CN" sz="2200" dirty="0">
                <a:solidFill>
                  <a:schemeClr val="bg2">
                    <a:lumMod val="50000"/>
                  </a:schemeClr>
                </a:solidFill>
              </a:rPr>
              <a:t>在每个数据点进行处理之后整个网络状态都丢失了</a:t>
            </a:r>
            <a:endParaRPr lang="en-US" altLang="zh-CN" sz="2200" dirty="0">
              <a:solidFill>
                <a:schemeClr val="bg2">
                  <a:lumMod val="50000"/>
                </a:schemeClr>
              </a:solidFill>
            </a:endParaRPr>
          </a:p>
          <a:p>
            <a:pPr lvl="1"/>
            <a:r>
              <a:rPr lang="en-US" altLang="zh-CN" sz="2600" dirty="0">
                <a:solidFill>
                  <a:schemeClr val="tx1"/>
                </a:solidFill>
              </a:rPr>
              <a:t>依靠固定长度的矢量示例</a:t>
            </a:r>
            <a:endParaRPr lang="en-US" altLang="zh-CN" sz="2600" dirty="0">
              <a:solidFill>
                <a:schemeClr val="tx1"/>
              </a:solidFill>
            </a:endParaRPr>
          </a:p>
          <a:p>
            <a:pPr marL="0" indent="0">
              <a:spcAft>
                <a:spcPts val="450"/>
              </a:spcAft>
              <a:buNone/>
            </a:pPr>
            <a:r>
              <a:rPr lang="en-US" altLang="zh-CN" sz="2600" dirty="0"/>
              <a:t>我们需要使用时间或顺序结构以及不同长度的输入和输出对数据建模</a:t>
            </a:r>
            <a:endParaRPr lang="en-US" altLang="zh-CN" sz="2600" dirty="0"/>
          </a:p>
          <a:p>
            <a:pPr marL="0" indent="0">
              <a:spcAft>
                <a:spcPts val="450"/>
              </a:spcAft>
              <a:buNone/>
            </a:pPr>
            <a:endParaRPr lang="zh-CN" altLang="en-US" sz="2200" dirty="0">
              <a:solidFill>
                <a:schemeClr val="bg2">
                  <a:lumMod val="50000"/>
                </a:schemeClr>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6057" y="1559402"/>
            <a:ext cx="7611869" cy="737235"/>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zh-CN" altLang="en-US" sz="2100" dirty="0"/>
              <a:t>循环</a:t>
            </a:r>
            <a:r>
              <a:rPr lang="en-US" altLang="zh-CN" sz="2100" dirty="0"/>
              <a:t>神经网络（RNN）是连接模型，能够选择性地跨序列步骤传递信息，同时一次处理一个元素的顺序数据。</a:t>
            </a:r>
            <a:endParaRPr lang="en-US" altLang="zh-CN" sz="2100" dirty="0"/>
          </a:p>
        </p:txBody>
      </p:sp>
      <p:pic>
        <p:nvPicPr>
          <p:cNvPr id="2" name="图片 1"/>
          <p:cNvPicPr>
            <a:picLocks noChangeAspect="1"/>
          </p:cNvPicPr>
          <p:nvPr/>
        </p:nvPicPr>
        <p:blipFill>
          <a:blip r:embed="rId1"/>
          <a:stretch>
            <a:fillRect/>
          </a:stretch>
        </p:blipFill>
        <p:spPr>
          <a:xfrm>
            <a:off x="628650" y="2879321"/>
            <a:ext cx="3149964" cy="2457000"/>
          </a:xfrm>
          <a:prstGeom prst="rect">
            <a:avLst/>
          </a:prstGeom>
        </p:spPr>
      </p:pic>
      <p:sp>
        <p:nvSpPr>
          <p:cNvPr id="4" name="矩形 3"/>
          <p:cNvSpPr/>
          <p:nvPr/>
        </p:nvSpPr>
        <p:spPr>
          <a:xfrm>
            <a:off x="628650" y="5336321"/>
            <a:ext cx="3456293" cy="783590"/>
          </a:xfrm>
          <a:prstGeom prst="rect">
            <a:avLst/>
          </a:prstGeom>
        </p:spPr>
        <p:txBody>
          <a:bodyPr wrap="square">
            <a:spAutoFit/>
          </a:bodyPr>
          <a:lstStyle/>
          <a:p>
            <a:r>
              <a:rPr lang="en-US" altLang="zh-CN" sz="1500" dirty="0"/>
              <a:t>最简单形式的完全递归神经网络是一个MLP，其中前一组隐藏单元激活与输入一起反馈到网络中</a:t>
            </a:r>
            <a:endParaRPr lang="en-US" altLang="zh-CN" sz="1500" dirty="0"/>
          </a:p>
        </p:txBody>
      </p:sp>
      <mc:AlternateContent xmlns:mc="http://schemas.openxmlformats.org/markup-compatibility/2006">
        <mc:Choice xmlns:a14="http://schemas.microsoft.com/office/drawing/2010/main" Requires="a14">
          <p:sp>
            <p:nvSpPr>
              <p:cNvPr id="8" name="文本框 7"/>
              <p:cNvSpPr txBox="1"/>
              <p:nvPr/>
            </p:nvSpPr>
            <p:spPr>
              <a:xfrm>
                <a:off x="4550855" y="4009830"/>
                <a:ext cx="3581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i="1">
                          <a:latin typeface="Cambria Math" panose="02040503050406030204" pitchFamily="18" charset="0"/>
                        </a:rPr>
                        <m:t>h</m:t>
                      </m:r>
                      <m:d>
                        <m:dPr>
                          <m:ctrlPr>
                            <a:rPr lang="en-HK" altLang="zh-CN" i="1">
                              <a:latin typeface="Cambria Math"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𝐻</m:t>
                          </m:r>
                        </m:sub>
                      </m:sSub>
                      <m:d>
                        <m:dPr>
                          <m:ctrlPr>
                            <a:rPr lang="en-HK" altLang="zh-CN" i="1">
                              <a:latin typeface="Cambria Math" charset="0"/>
                            </a:rPr>
                          </m:ctrlPr>
                        </m:dPr>
                        <m:e>
                          <m:sSub>
                            <m:sSubPr>
                              <m:ctrlPr>
                                <a:rPr lang="en-HK" altLang="zh-CN" i="1">
                                  <a:latin typeface="Cambria Math"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𝐼𝐻</m:t>
                              </m:r>
                            </m:sub>
                          </m:sSub>
                          <m:r>
                            <a:rPr lang="en-HK" altLang="zh-CN" i="1">
                              <a:latin typeface="Cambria Math" panose="02040503050406030204" pitchFamily="18" charset="0"/>
                            </a:rPr>
                            <m:t>𝑥</m:t>
                          </m:r>
                          <m:d>
                            <m:dPr>
                              <m:ctrlPr>
                                <a:rPr lang="en-HK" altLang="zh-CN" i="1">
                                  <a:latin typeface="Cambria Math"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𝐻𝐻</m:t>
                              </m:r>
                            </m:sub>
                          </m:sSub>
                          <m:r>
                            <a:rPr lang="en-HK" altLang="zh-CN" i="1">
                              <a:latin typeface="Cambria Math" panose="02040503050406030204" pitchFamily="18" charset="0"/>
                            </a:rPr>
                            <m:t>h</m:t>
                          </m:r>
                          <m:r>
                            <a:rPr lang="en-HK" altLang="zh-CN" i="1">
                              <a:latin typeface="Cambria Math" panose="02040503050406030204" pitchFamily="18" charset="0"/>
                            </a:rPr>
                            <m:t>(</m:t>
                          </m:r>
                          <m:r>
                            <a:rPr lang="en-HK" altLang="zh-CN" i="1">
                              <a:latin typeface="Cambria Math" panose="02040503050406030204" pitchFamily="18" charset="0"/>
                            </a:rPr>
                            <m:t>𝑡</m:t>
                          </m:r>
                          <m:r>
                            <a:rPr lang="en-HK" altLang="zh-CN" i="1">
                              <a:latin typeface="Cambria Math" panose="02040503050406030204" pitchFamily="18" charset="0"/>
                            </a:rPr>
                            <m:t>−1)</m:t>
                          </m:r>
                        </m:e>
                      </m:d>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4550855" y="4009830"/>
                <a:ext cx="3581109" cy="276999"/>
              </a:xfrm>
              <a:prstGeom prst="rect">
                <a:avLst/>
              </a:prstGeom>
              <a:blipFill rotWithShape="0">
                <a:blip r:embed="rId2"/>
                <a:stretch>
                  <a:fillRect l="-1022" b="-3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550855" y="4386290"/>
                <a:ext cx="2069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i="1">
                          <a:latin typeface="Cambria Math" panose="02040503050406030204" pitchFamily="18" charset="0"/>
                        </a:rPr>
                        <m:t>𝑦</m:t>
                      </m:r>
                      <m:d>
                        <m:dPr>
                          <m:ctrlPr>
                            <a:rPr lang="en-HK" altLang="zh-CN" i="1">
                              <a:latin typeface="Cambria Math" charset="0"/>
                            </a:rPr>
                          </m:ctrlPr>
                        </m:dPr>
                        <m:e>
                          <m:r>
                            <a:rPr lang="en-HK" altLang="zh-CN" i="1">
                              <a:latin typeface="Cambria Math" panose="02040503050406030204" pitchFamily="18" charset="0"/>
                            </a:rPr>
                            <m:t>𝑡</m:t>
                          </m:r>
                        </m:e>
                      </m:d>
                      <m:r>
                        <a:rPr lang="en-HK" altLang="zh-CN"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𝑂</m:t>
                          </m:r>
                        </m:sub>
                      </m:sSub>
                      <m:r>
                        <a:rPr lang="en-HK" altLang="zh-CN"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𝑊</m:t>
                          </m:r>
                        </m:e>
                        <m:sub>
                          <m:r>
                            <a:rPr lang="en-HK" altLang="zh-CN" i="1">
                              <a:latin typeface="Cambria Math" panose="02040503050406030204" pitchFamily="18" charset="0"/>
                            </a:rPr>
                            <m:t>𝐻𝑂</m:t>
                          </m:r>
                        </m:sub>
                      </m:sSub>
                      <m:r>
                        <a:rPr lang="en-HK" altLang="zh-CN" i="1">
                          <a:latin typeface="Cambria Math" panose="02040503050406030204" pitchFamily="18" charset="0"/>
                        </a:rPr>
                        <m:t>h</m:t>
                      </m:r>
                      <m:r>
                        <a:rPr lang="en-HK" altLang="zh-CN" i="1">
                          <a:latin typeface="Cambria Math" panose="02040503050406030204" pitchFamily="18" charset="0"/>
                        </a:rPr>
                        <m:t>(</m:t>
                      </m:r>
                      <m:r>
                        <a:rPr lang="en-HK" altLang="zh-CN" i="1">
                          <a:latin typeface="Cambria Math" panose="02040503050406030204" pitchFamily="18" charset="0"/>
                        </a:rPr>
                        <m:t>𝑡</m:t>
                      </m:r>
                      <m:r>
                        <a:rPr lang="en-HK" altLang="zh-CN" i="1">
                          <a:latin typeface="Cambria Math" panose="02040503050406030204" pitchFamily="18" charset="0"/>
                        </a:rPr>
                        <m:t>))</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550855" y="4386290"/>
                <a:ext cx="2069413" cy="276999"/>
              </a:xfrm>
              <a:prstGeom prst="rect">
                <a:avLst/>
              </a:prstGeom>
              <a:blipFill rotWithShape="0">
                <a:blip r:embed="rId3"/>
                <a:stretch>
                  <a:fillRect l="-2065" t="-2222" r="-3540" b="-3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443496" y="4762750"/>
                <a:ext cx="4228108" cy="1200329"/>
              </a:xfrm>
              <a:prstGeom prst="rect">
                <a:avLst/>
              </a:prstGeom>
              <a:noFill/>
            </p:spPr>
            <p:txBody>
              <a:bodyPr wrap="square" rtlCol="0">
                <a:spAutoFit/>
              </a:bodyPr>
              <a:lstStyle/>
              <a:p>
                <a14:m>
                  <m:oMath xmlns:m="http://schemas.openxmlformats.org/officeDocument/2006/math">
                    <m:sSub>
                      <m:sSubPr>
                        <m:ctrlPr>
                          <a:rPr lang="en-HK" altLang="zh-CN" i="1" smtClean="0">
                            <a:latin typeface="Cambria Math"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𝐻</m:t>
                        </m:r>
                      </m:sub>
                    </m:sSub>
                  </m:oMath>
                </a14:m>
                <a:r>
                  <a:rPr lang="zh-CN" altLang="en-US" dirty="0">
                    <a:latin typeface="Times New Roman" panose="02020603050405020304" pitchFamily="18" charset="0"/>
                    <a:cs typeface="Times New Roman" panose="02020603050405020304" pitchFamily="18" charset="0"/>
                  </a:rPr>
                  <a:t> </a:t>
                </a:r>
                <a:r>
                  <a:rPr lang="en-HK" altLang="zh-CN"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HK" altLang="zh-CN" i="1">
                            <a:latin typeface="Cambria Math" charset="0"/>
                          </a:rPr>
                        </m:ctrlPr>
                      </m:sSubPr>
                      <m:e>
                        <m:r>
                          <a:rPr lang="en-HK" altLang="zh-CN" i="1">
                            <a:latin typeface="Cambria Math" panose="02040503050406030204" pitchFamily="18" charset="0"/>
                          </a:rPr>
                          <m:t>𝑓</m:t>
                        </m:r>
                      </m:e>
                      <m:sub>
                        <m:r>
                          <a:rPr lang="en-HK" altLang="zh-CN" i="1">
                            <a:latin typeface="Cambria Math" panose="02040503050406030204" pitchFamily="18" charset="0"/>
                          </a:rPr>
                          <m:t>𝑂</m:t>
                        </m:r>
                      </m:sub>
                    </m:sSub>
                  </m:oMath>
                </a14:m>
                <a:r>
                  <a:rPr lang="zh-CN" altLang="en-US" dirty="0">
                    <a:latin typeface="Times New Roman" panose="02020603050405020304" pitchFamily="18" charset="0"/>
                    <a:cs typeface="Times New Roman" panose="02020603050405020304" pitchFamily="18" charset="0"/>
                  </a:rPr>
                  <a:t> </a:t>
                </a:r>
                <a:r>
                  <a:rPr lang="en-HK" altLang="zh-CN" dirty="0">
                    <a:latin typeface="Times New Roman" panose="02020603050405020304" pitchFamily="18" charset="0"/>
                    <a:cs typeface="Times New Roman" panose="02020603050405020304" pitchFamily="18" charset="0"/>
                  </a:rPr>
                  <a:t>are the activation function for hidden and output unit</a:t>
                </a:r>
                <a:r>
                  <a:rPr lang="en-HK" altLang="zh-CN"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HK" altLang="zh-CN" i="1">
                            <a:latin typeface="Cambria Math"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𝐼𝐻</m:t>
                        </m:r>
                      </m:sub>
                    </m:sSub>
                  </m:oMath>
                </a14:m>
                <a:r>
                  <a:rPr lang="en-HK" altLang="zh-CN" dirty="0">
                    <a:latin typeface="Times New Roman" panose="02020603050405020304" pitchFamily="18" charset="0"/>
                    <a:cs typeface="Times New Roman" panose="02020603050405020304" pitchFamily="18" charset="0"/>
                  </a:rPr>
                  <a:t>,</a:t>
                </a:r>
                <a:r>
                  <a:rPr lang="en-HK" altLang="zh-CN" dirty="0">
                    <a:cs typeface="Times New Roman" panose="02020603050405020304" pitchFamily="18" charset="0"/>
                  </a:rPr>
                  <a:t> </a:t>
                </a:r>
                <a14:m>
                  <m:oMath xmlns:m="http://schemas.openxmlformats.org/officeDocument/2006/math">
                    <m:sSub>
                      <m:sSubPr>
                        <m:ctrlPr>
                          <a:rPr lang="en-HK" altLang="zh-CN" i="1">
                            <a:latin typeface="Cambria Math"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𝐻𝐻</m:t>
                        </m:r>
                      </m:sub>
                    </m:sSub>
                  </m:oMath>
                </a14:m>
                <a:r>
                  <a:rPr lang="en-HK"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HK" altLang="zh-CN" i="1">
                            <a:latin typeface="Cambria Math" charset="0"/>
                            <a:cs typeface="Times New Roman" panose="02020603050405020304" pitchFamily="18" charset="0"/>
                          </a:rPr>
                        </m:ctrlPr>
                      </m:sSubPr>
                      <m:e>
                        <m:r>
                          <a:rPr lang="en-HK" altLang="zh-CN" i="1">
                            <a:latin typeface="Cambria Math" panose="02040503050406030204" pitchFamily="18" charset="0"/>
                            <a:cs typeface="Times New Roman" panose="02020603050405020304" pitchFamily="18" charset="0"/>
                          </a:rPr>
                          <m:t>𝑊</m:t>
                        </m:r>
                      </m:e>
                      <m:sub>
                        <m:r>
                          <a:rPr lang="en-HK" altLang="zh-CN" i="1">
                            <a:latin typeface="Cambria Math" panose="02040503050406030204" pitchFamily="18" charset="0"/>
                            <a:cs typeface="Times New Roman" panose="02020603050405020304" pitchFamily="18" charset="0"/>
                          </a:rPr>
                          <m:t>𝐻𝑂</m:t>
                        </m:r>
                      </m:sub>
                    </m:sSub>
                  </m:oMath>
                </a14:m>
                <a:r>
                  <a:rPr lang="en-HK" altLang="zh-CN" dirty="0">
                    <a:latin typeface="Times New Roman" panose="02020603050405020304" pitchFamily="18" charset="0"/>
                    <a:cs typeface="Times New Roman" panose="02020603050405020304" pitchFamily="18" charset="0"/>
                  </a:rPr>
                  <a:t> are connection weight matrices which are learnt by training</a:t>
                </a:r>
              </a:p>
            </p:txBody>
          </p:sp>
        </mc:Choice>
        <mc:Fallback>
          <p:sp>
            <p:nvSpPr>
              <p:cNvPr id="10" name="文本框 9"/>
              <p:cNvSpPr txBox="1">
                <a:spLocks noRot="1" noChangeAspect="1" noMove="1" noResize="1" noEditPoints="1" noAdjustHandles="1" noChangeArrowheads="1" noChangeShapeType="1" noTextEdit="1"/>
              </p:cNvSpPr>
              <p:nvPr/>
            </p:nvSpPr>
            <p:spPr>
              <a:xfrm>
                <a:off x="4443496" y="4762750"/>
                <a:ext cx="4228108" cy="1200329"/>
              </a:xfrm>
              <a:prstGeom prst="rect">
                <a:avLst/>
              </a:prstGeom>
              <a:blipFill rotWithShape="0">
                <a:blip r:embed="rId4"/>
                <a:stretch>
                  <a:fillRect l="-1297" t="-2538" r="-576" b="-7107"/>
                </a:stretch>
              </a:blipFill>
            </p:spPr>
            <p:txBody>
              <a:bodyPr/>
              <a:lstStyle/>
              <a:p>
                <a:r>
                  <a:rPr lang="zh-CN" altLang="en-US">
                    <a:noFill/>
                  </a:rPr>
                  <a:t> </a:t>
                </a:r>
                <a:endParaRPr lang="zh-CN" altLang="en-US">
                  <a:noFill/>
                </a:endParaRPr>
              </a:p>
            </p:txBody>
          </p:sp>
        </mc:Fallback>
      </mc:AlternateContent>
      <p:sp>
        <p:nvSpPr>
          <p:cNvPr id="12" name="文本框 11"/>
          <p:cNvSpPr txBox="1"/>
          <p:nvPr/>
        </p:nvSpPr>
        <p:spPr>
          <a:xfrm>
            <a:off x="4301644" y="3015248"/>
            <a:ext cx="4511815" cy="583565"/>
          </a:xfrm>
          <a:prstGeom prst="rect">
            <a:avLst/>
          </a:prstGeom>
          <a:solidFill>
            <a:schemeClr val="accent1">
              <a:lumMod val="20000"/>
              <a:lumOff val="80000"/>
            </a:schemeClr>
          </a:solidFill>
          <a:ln>
            <a:solidFill>
              <a:srgbClr val="0070C0"/>
            </a:solidFill>
          </a:ln>
        </p:spPr>
        <p:txBody>
          <a:bodyPr wrap="square" rtlCol="0">
            <a:spAutoFit/>
          </a:bodyPr>
          <a:lstStyle/>
          <a:p>
            <a:r>
              <a:rPr lang="en-US" altLang="zh-CN" sz="1600" dirty="0">
                <a:solidFill>
                  <a:srgbClr val="0070C0"/>
                </a:solidFill>
              </a:rPr>
              <a:t>允许先前输入的“存储器”保持在网络的内部状态，从而影响网络输出</a:t>
            </a:r>
            <a:endParaRPr lang="en-US" altLang="zh-CN" sz="1600" dirty="0">
              <a:solidFill>
                <a:srgbClr val="0070C0"/>
              </a:solidFill>
            </a:endParaRPr>
          </a:p>
        </p:txBody>
      </p:sp>
      <p:sp>
        <p:nvSpPr>
          <p:cNvPr id="6" name="标题 5"/>
          <p:cNvSpPr>
            <a:spLocks noGrp="1"/>
          </p:cNvSpPr>
          <p:nvPr>
            <p:ph type="title"/>
          </p:nvPr>
        </p:nvSpPr>
        <p:spPr/>
        <p:txBody>
          <a:bodyPr/>
          <a:lstStyle/>
          <a:p>
            <a:r>
              <a:rPr lang="en-US" altLang="zh-CN" dirty="0"/>
              <a:t>What are RNNs</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75644" y="5168532"/>
            <a:ext cx="7592712" cy="1198880"/>
          </a:xfrm>
          <a:prstGeom prst="rect">
            <a:avLst/>
          </a:prstGeom>
        </p:spPr>
        <p:txBody>
          <a:bodyPr wrap="square">
            <a:spAutoFit/>
          </a:bodyPr>
          <a:lstStyle/>
          <a:p>
            <a:r>
              <a:rPr lang="en-US" altLang="zh-CN" dirty="0">
                <a:solidFill>
                  <a:srgbClr val="131413"/>
                </a:solidFill>
                <a:latin typeface="Times New Roman" panose="02020603050405020304" pitchFamily="18" charset="0"/>
                <a:cs typeface="Times New Roman" panose="02020603050405020304" pitchFamily="18" charset="0"/>
              </a:rPr>
              <a:t>一个展开的经常性网络。 每个节点在单个时间步骤表示一层网络单元。 从输入层到隐藏层的加权连接标记为'w1'，从隐藏层到自身的加权连接（即重复权重）标记为'w2'，隐藏输出权重标记为'w3'。 请注意，每个时间步都重复使用相同的权重。 为清楚起见，省略了偏差权重。</a:t>
            </a:r>
            <a:endParaRPr lang="en-US" altLang="zh-CN" dirty="0">
              <a:solidFill>
                <a:srgbClr val="131413"/>
              </a:solidFill>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t>What are RNNs</a:t>
            </a:r>
            <a:r>
              <a:rPr lang="en-US" altLang="zh-CN" dirty="0" smtClean="0"/>
              <a:t>?</a:t>
            </a:r>
            <a:endParaRPr lang="zh-CN" altLang="en-US" dirty="0"/>
          </a:p>
        </p:txBody>
      </p:sp>
      <p:sp>
        <p:nvSpPr>
          <p:cNvPr id="7" name="内容占位符 6"/>
          <p:cNvSpPr>
            <a:spLocks noGrp="1"/>
          </p:cNvSpPr>
          <p:nvPr>
            <p:ph idx="1"/>
          </p:nvPr>
        </p:nvSpPr>
        <p:spPr>
          <a:xfrm>
            <a:off x="628650" y="1257212"/>
            <a:ext cx="7886700" cy="4351338"/>
          </a:xfrm>
        </p:spPr>
        <p:txBody>
          <a:bodyPr/>
          <a:lstStyle/>
          <a:p>
            <a:r>
              <a:rPr lang="en-US" altLang="zh-CN" sz="2800" dirty="0"/>
              <a:t>通过随时间展开，可以将循环网络转换为前馈网络</a:t>
            </a:r>
            <a:endParaRPr lang="en-US" altLang="zh-CN" sz="2800" dirty="0"/>
          </a:p>
          <a:p>
            <a:endParaRPr lang="zh-CN" altLang="en-US" sz="28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7372" y="2364087"/>
            <a:ext cx="4869256" cy="26902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are RNNs</a:t>
            </a:r>
            <a:r>
              <a:rPr lang="en-US" altLang="zh-CN" dirty="0" smtClean="0"/>
              <a:t>?</a:t>
            </a:r>
            <a:endParaRPr lang="zh-CN" altLang="en-US" dirty="0"/>
          </a:p>
        </p:txBody>
      </p:sp>
      <p:sp>
        <p:nvSpPr>
          <p:cNvPr id="7" name="内容占位符 6"/>
          <p:cNvSpPr>
            <a:spLocks noGrp="1"/>
          </p:cNvSpPr>
          <p:nvPr>
            <p:ph idx="1"/>
          </p:nvPr>
        </p:nvSpPr>
        <p:spPr>
          <a:xfrm>
            <a:off x="628650" y="1257212"/>
            <a:ext cx="7886700" cy="4351338"/>
          </a:xfrm>
        </p:spPr>
        <p:txBody>
          <a:bodyPr/>
          <a:lstStyle/>
          <a:p>
            <a:r>
              <a:rPr lang="en-US" altLang="zh-CN" sz="2800" dirty="0" smtClean="0"/>
              <a:t>Training RNNs (determine the parameters)</a:t>
            </a:r>
            <a:endParaRPr lang="zh-CN" altLang="en-US" sz="2800" dirty="0"/>
          </a:p>
        </p:txBody>
      </p:sp>
      <p:sp>
        <p:nvSpPr>
          <p:cNvPr id="3" name="矩形 2"/>
          <p:cNvSpPr/>
          <p:nvPr/>
        </p:nvSpPr>
        <p:spPr>
          <a:xfrm>
            <a:off x="674214" y="1864998"/>
            <a:ext cx="4919980" cy="645160"/>
          </a:xfrm>
          <a:prstGeom prst="rect">
            <a:avLst/>
          </a:prstGeom>
        </p:spPr>
        <p:txBody>
          <a:bodyPr wrap="none">
            <a:spAutoFit/>
          </a:bodyPr>
          <a:lstStyle/>
          <a:p>
            <a:pPr algn="l"/>
            <a:r>
              <a:rPr lang="en-US" altLang="zh-CN" dirty="0"/>
              <a:t>通过时间反向传播（BPTT）通常用于学习RNN</a:t>
            </a:r>
            <a:endParaRPr lang="en-US" altLang="zh-CN" dirty="0"/>
          </a:p>
          <a:p>
            <a:pPr algn="l"/>
            <a:r>
              <a:rPr lang="en-US" altLang="zh-CN" dirty="0"/>
              <a:t>BPTT是反向传播（BP）的扩展</a:t>
            </a:r>
            <a:endParaRPr lang="en-US" altLang="zh-CN"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270" y="2790644"/>
            <a:ext cx="2801846" cy="154800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070024" y="3072311"/>
                <a:ext cx="2477922" cy="630942"/>
              </a:xfrm>
              <a:prstGeom prst="rect">
                <a:avLst/>
              </a:prstGeom>
              <a:noFill/>
            </p:spPr>
            <p:txBody>
              <a:bodyPr wrap="none" lIns="0" tIns="0" rIns="0" bIns="0" rtlCol="0">
                <a:spAutoFit/>
              </a:bodyPr>
              <a:lstStyle/>
              <a:p>
                <a:pPr>
                  <a:spcAft>
                    <a:spcPts val="600"/>
                  </a:spcAft>
                </a:pPr>
                <a14:m>
                  <m:oMathPara xmlns:m="http://schemas.openxmlformats.org/officeDocument/2006/math">
                    <m:oMathParaPr>
                      <m:jc m:val="left"/>
                    </m:oMathParaPr>
                    <m:oMath xmlns:m="http://schemas.openxmlformats.org/officeDocument/2006/math">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func>
                        <m:funcPr>
                          <m:ctrlPr>
                            <a:rPr lang="en-HK" altLang="zh-CN" b="0" i="1" smtClean="0">
                              <a:latin typeface="Cambria Math" charset="0"/>
                            </a:rPr>
                          </m:ctrlPr>
                        </m:funcPr>
                        <m:fName>
                          <m:r>
                            <m:rPr>
                              <m:sty m:val="p"/>
                            </m:rPr>
                            <a:rPr lang="en-HK" altLang="zh-CN" b="0" i="0" smtClean="0">
                              <a:latin typeface="Cambria Math" panose="02040503050406030204" pitchFamily="18" charset="0"/>
                            </a:rPr>
                            <m:t>tanh</m:t>
                          </m:r>
                        </m:fName>
                        <m:e>
                          <m:d>
                            <m:dPr>
                              <m:ctrlPr>
                                <a:rPr lang="en-HK" altLang="zh-CN" b="0" i="1" smtClean="0">
                                  <a:latin typeface="Cambria Math" charset="0"/>
                                </a:rPr>
                              </m:ctrlPr>
                            </m:dPr>
                            <m:e>
                              <m:r>
                                <a:rPr lang="en-HK" altLang="zh-CN" b="0" i="1" smtClean="0">
                                  <a:latin typeface="Cambria Math" panose="02040503050406030204" pitchFamily="18" charset="0"/>
                                </a:rPr>
                                <m:t>𝑈</m:t>
                              </m:r>
                              <m:sSub>
                                <m:sSubPr>
                                  <m:ctrlPr>
                                    <a:rPr lang="en-HK" altLang="zh-CN" b="0" i="1" smtClean="0">
                                      <a:latin typeface="Cambria Math"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r>
                                    <a:rPr lang="en-HK" altLang="zh-CN" b="0" i="1" smtClean="0">
                                      <a:latin typeface="Cambria Math" panose="02040503050406030204" pitchFamily="18" charset="0"/>
                                    </a:rPr>
                                    <m:t>−1</m:t>
                                  </m:r>
                                </m:sub>
                              </m:sSub>
                            </m:e>
                          </m:d>
                        </m:e>
                      </m:func>
                    </m:oMath>
                  </m:oMathPara>
                </a14:m>
                <a:endParaRPr lang="en-HK" altLang="zh-CN" b="0" dirty="0" smtClean="0"/>
              </a:p>
              <a:p>
                <a:pPr/>
                <a14:m>
                  <m:oMathPara xmlns:m="http://schemas.openxmlformats.org/officeDocument/2006/math">
                    <m:oMathParaPr>
                      <m:jc m:val="left"/>
                    </m:oMathParaPr>
                    <m:oMath xmlns:m="http://schemas.openxmlformats.org/officeDocument/2006/math">
                      <m:sSub>
                        <m:sSubPr>
                          <m:ctrlPr>
                            <a:rPr lang="en-HK" altLang="zh-CN" b="0" i="1" smtClean="0">
                              <a:latin typeface="Cambria Math" charset="0"/>
                            </a:rPr>
                          </m:ctrlPr>
                        </m:sSubPr>
                        <m:e>
                          <m:acc>
                            <m:accPr>
                              <m:chr m:val="̂"/>
                              <m:ctrlPr>
                                <a:rPr lang="zh-CN" altLang="en-US" i="1" smtClean="0">
                                  <a:latin typeface="Cambria Math"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𝑠𝑜𝑓𝑡𝑚𝑎𝑥</m:t>
                      </m:r>
                      <m:r>
                        <a:rPr lang="en-HK" altLang="zh-CN" b="0" i="1" smtClean="0">
                          <a:latin typeface="Cambria Math" panose="02040503050406030204" pitchFamily="18" charset="0"/>
                        </a:rPr>
                        <m:t>(</m:t>
                      </m:r>
                      <m:r>
                        <a:rPr lang="en-HK" altLang="zh-CN" b="0" i="1" smtClean="0">
                          <a:latin typeface="Cambria Math" panose="02040503050406030204" pitchFamily="18" charset="0"/>
                        </a:rPr>
                        <m:t>𝑉</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070024" y="3072311"/>
                <a:ext cx="2477922" cy="630942"/>
              </a:xfrm>
              <a:prstGeom prst="rect">
                <a:avLst/>
              </a:prstGeom>
              <a:blipFill rotWithShape="0">
                <a:blip r:embed="rId2"/>
                <a:stretch>
                  <a:fillRect l="-3448" b="-16505"/>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3543041" y="3827464"/>
            <a:ext cx="4605689"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smtClean="0"/>
              <a:t>The loss/error function of this network is</a:t>
            </a:r>
            <a:endParaRPr lang="zh-CN" altLang="en-US" dirty="0"/>
          </a:p>
        </p:txBody>
      </p:sp>
      <mc:AlternateContent xmlns:mc="http://schemas.openxmlformats.org/markup-compatibility/2006">
        <mc:Choice xmlns:a14="http://schemas.microsoft.com/office/drawing/2010/main" Requires="a14">
          <p:sp>
            <p:nvSpPr>
              <p:cNvPr id="12" name="文本框 11"/>
              <p:cNvSpPr txBox="1"/>
              <p:nvPr/>
            </p:nvSpPr>
            <p:spPr>
              <a:xfrm>
                <a:off x="3591971" y="2572788"/>
                <a:ext cx="3574836" cy="369332"/>
              </a:xfrm>
              <a:prstGeom prst="rect">
                <a:avLst/>
              </a:prstGeom>
              <a:noFill/>
            </p:spPr>
            <p:txBody>
              <a:bodyPr wrap="square" rtlCol="0">
                <a:spAutoFit/>
              </a:bodyPr>
              <a:lstStyle/>
              <a:p>
                <a:pPr marL="285750" indent="-285750">
                  <a:buFont typeface="Wingdings" panose="05000000000000000000" pitchFamily="2" charset="2"/>
                  <a:buChar char="l"/>
                </a:pPr>
                <a:r>
                  <a:rPr lang="en-HK" altLang="zh-CN" dirty="0" smtClean="0"/>
                  <a:t>The output of this RNN is</a:t>
                </a:r>
                <a14:m>
                  <m:oMath xmlns:m="http://schemas.openxmlformats.org/officeDocument/2006/math">
                    <m:sSub>
                      <m:sSubPr>
                        <m:ctrlPr>
                          <a:rPr lang="en-HK" altLang="zh-CN" i="1">
                            <a:latin typeface="Cambria Math" charset="0"/>
                          </a:rPr>
                        </m:ctrlPr>
                      </m:sSubPr>
                      <m:e>
                        <m:r>
                          <a:rPr lang="en-HK" altLang="zh-CN" b="0" i="1" smtClean="0">
                            <a:latin typeface="Cambria Math" panose="02040503050406030204" pitchFamily="18" charset="0"/>
                          </a:rPr>
                          <m:t>  </m:t>
                        </m:r>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oMath>
                </a14:m>
                <a:r>
                  <a:rPr lang="en-HK" altLang="zh-CN" dirty="0" smtClean="0"/>
                  <a:t> </a:t>
                </a:r>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3591971" y="2572788"/>
                <a:ext cx="3574836" cy="369332"/>
              </a:xfrm>
              <a:prstGeom prst="rect">
                <a:avLst/>
              </a:prstGeom>
              <a:blipFill rotWithShape="0">
                <a:blip r:embed="rId3"/>
                <a:stretch>
                  <a:fillRect l="-1022" t="-8197"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067394" y="4443463"/>
                <a:ext cx="2228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d>
                        <m:dPr>
                          <m:ctrlPr>
                            <a:rPr lang="en-HK" altLang="zh-CN" b="0" i="1" smtClean="0">
                              <a:latin typeface="Cambria Math" charset="0"/>
                            </a:rPr>
                          </m:ctrlPr>
                        </m:dPr>
                        <m:e>
                          <m:sSub>
                            <m:sSubPr>
                              <m:ctrlPr>
                                <a:rPr lang="en-HK" altLang="zh-CN" b="0" i="1" smtClean="0">
                                  <a:latin typeface="Cambria Math" charset="0"/>
                                </a:rPr>
                              </m:ctrlPr>
                            </m:sSubPr>
                            <m:e>
                              <m:r>
                                <a:rPr lang="en-HK" altLang="zh-CN" b="0" i="1" smtClean="0">
                                  <a:latin typeface="Cambria Math" panose="02040503050406030204" pitchFamily="18" charset="0"/>
                                </a:rPr>
                                <m:t>𝑦</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e>
                      </m:d>
                      <m:r>
                        <a:rPr lang="en-HK" altLang="zh-CN" b="0" i="0" smtClean="0">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m:rPr>
                          <m:sty m:val="p"/>
                        </m:rPr>
                        <a:rPr lang="en-HK" altLang="zh-CN" b="0" i="0" smtClean="0">
                          <a:latin typeface="Cambria Math" panose="02040503050406030204" pitchFamily="18" charset="0"/>
                        </a:rPr>
                        <m:t>log</m:t>
                      </m:r>
                      <m:sSub>
                        <m:sSubPr>
                          <m:ctrlPr>
                            <a:rPr lang="en-HK" altLang="zh-CN" i="1">
                              <a:latin typeface="Cambria Math" charset="0"/>
                            </a:rPr>
                          </m:ctrlPr>
                        </m:sSubPr>
                        <m:e>
                          <m:acc>
                            <m:accPr>
                              <m:chr m:val="̂"/>
                              <m:ctrlPr>
                                <a:rPr lang="zh-CN" altLang="en-US" i="1">
                                  <a:latin typeface="Cambria Math" charset="0"/>
                                </a:rPr>
                              </m:ctrlPr>
                            </m:accPr>
                            <m:e>
                              <m:r>
                                <a:rPr lang="en-HK" altLang="zh-CN" b="0" i="1" smtClean="0">
                                  <a:latin typeface="Cambria Math" panose="02040503050406030204" pitchFamily="18" charset="0"/>
                                </a:rPr>
                                <m:t> </m:t>
                              </m:r>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4067394" y="4443463"/>
                <a:ext cx="2228431" cy="276999"/>
              </a:xfrm>
              <a:prstGeom prst="rect">
                <a:avLst/>
              </a:prstGeom>
              <a:blipFill rotWithShape="0">
                <a:blip r:embed="rId4"/>
                <a:stretch>
                  <a:fillRect l="-1639" t="-24444" r="-15574" b="-3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4003906" y="5091833"/>
                <a:ext cx="238020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b="0" i="1" smtClean="0">
                          <a:latin typeface="Cambria Math" panose="02040503050406030204" pitchFamily="18" charset="0"/>
                        </a:rPr>
                        <m:t>𝐸</m:t>
                      </m:r>
                      <m:d>
                        <m:dPr>
                          <m:ctrlPr>
                            <a:rPr lang="en-HK" altLang="zh-CN" b="0" i="1" smtClean="0">
                              <a:latin typeface="Cambria Math" charset="0"/>
                            </a:rPr>
                          </m:ctrlPr>
                        </m:dPr>
                        <m:e>
                          <m:r>
                            <a:rPr lang="en-HK" altLang="zh-CN" b="0" i="1" smtClean="0">
                              <a:latin typeface="Cambria Math" panose="02040503050406030204" pitchFamily="18" charset="0"/>
                            </a:rPr>
                            <m:t>𝑦</m:t>
                          </m:r>
                          <m:r>
                            <a:rPr lang="en-HK" altLang="zh-CN" b="0" i="1" smtClean="0">
                              <a:latin typeface="Cambria Math" panose="02040503050406030204" pitchFamily="18" charset="0"/>
                            </a:rPr>
                            <m:t>,</m:t>
                          </m:r>
                          <m:acc>
                            <m:accPr>
                              <m:chr m:val="̂"/>
                              <m:ctrlPr>
                                <a:rPr lang="en-HK" altLang="zh-CN" b="0" i="1" smtClean="0">
                                  <a:latin typeface="Cambria Math" charset="0"/>
                                </a:rPr>
                              </m:ctrlPr>
                            </m:accPr>
                            <m:e>
                              <m:r>
                                <a:rPr lang="en-HK" altLang="zh-CN" b="0" i="1" smtClean="0">
                                  <a:latin typeface="Cambria Math" panose="02040503050406030204" pitchFamily="18" charset="0"/>
                                </a:rPr>
                                <m:t>𝑦</m:t>
                              </m:r>
                            </m:e>
                          </m:acc>
                          <m:r>
                            <a:rPr lang="en-HK" altLang="zh-CN" i="1" smtClean="0">
                              <a:latin typeface="Cambria Math" panose="02040503050406030204" pitchFamily="18" charset="0"/>
                            </a:rPr>
                            <m:t> </m:t>
                          </m:r>
                        </m:e>
                      </m:d>
                      <m:r>
                        <a:rPr lang="en-HK" altLang="zh-CN" b="0" i="0" smtClean="0">
                          <a:latin typeface="Cambria Math" panose="02040503050406030204" pitchFamily="18" charset="0"/>
                        </a:rPr>
                        <m:t>=</m:t>
                      </m:r>
                      <m:nary>
                        <m:naryPr>
                          <m:chr m:val="∑"/>
                          <m:supHide m:val="on"/>
                          <m:ctrlPr>
                            <a:rPr lang="en-HK" altLang="zh-CN" b="0" i="1" smtClean="0">
                              <a:latin typeface="Cambria Math" charset="0"/>
                            </a:rPr>
                          </m:ctrlPr>
                        </m:naryPr>
                        <m:sub>
                          <m:r>
                            <a:rPr lang="en-HK" altLang="zh-CN" b="0" i="1" smtClean="0">
                              <a:latin typeface="Cambria Math" panose="02040503050406030204" pitchFamily="18" charset="0"/>
                            </a:rPr>
                            <m:t>𝑡</m:t>
                          </m:r>
                        </m:sub>
                        <m:sup/>
                        <m:e>
                          <m:sSub>
                            <m:sSubPr>
                              <m:ctrlPr>
                                <a:rPr lang="en-HK" altLang="zh-CN" b="0" i="1" smtClean="0">
                                  <a:latin typeface="Cambria Math"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a:rPr lang="en-HK" altLang="zh-CN"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r>
                            <a:rPr lang="en-HK" altLang="zh-CN" b="0" i="1" smtClean="0">
                              <a:latin typeface="Cambria Math" panose="02040503050406030204" pitchFamily="18" charset="0"/>
                            </a:rPr>
                            <m:t>)</m:t>
                          </m:r>
                        </m:e>
                      </m:nary>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4003906" y="5091833"/>
                <a:ext cx="2380203" cy="672172"/>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cxnSp>
        <p:nvCxnSpPr>
          <p:cNvPr id="16" name="直接箭头连接符 15"/>
          <p:cNvCxnSpPr/>
          <p:nvPr/>
        </p:nvCxnSpPr>
        <p:spPr bwMode="auto">
          <a:xfrm flipV="1">
            <a:off x="6353012" y="4639754"/>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6840393" y="4252992"/>
            <a:ext cx="16951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dirty="0" smtClean="0"/>
              <a:t>The error at each time step</a:t>
            </a:r>
            <a:endParaRPr lang="zh-CN" altLang="en-US" dirty="0"/>
          </a:p>
        </p:txBody>
      </p:sp>
      <p:cxnSp>
        <p:nvCxnSpPr>
          <p:cNvPr id="23" name="直接箭头连接符 22"/>
          <p:cNvCxnSpPr/>
          <p:nvPr/>
        </p:nvCxnSpPr>
        <p:spPr bwMode="auto">
          <a:xfrm flipV="1">
            <a:off x="6381806" y="5423336"/>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6832216" y="5039803"/>
            <a:ext cx="1695173"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dirty="0"/>
              <a:t>the total </a:t>
            </a:r>
            <a:r>
              <a:rPr lang="en-US" altLang="zh-CN" dirty="0" smtClean="0"/>
              <a:t>loss is the </a:t>
            </a:r>
            <a:r>
              <a:rPr lang="en-US" altLang="zh-CN" dirty="0"/>
              <a:t>sum of the errors at each time step</a:t>
            </a:r>
            <a:endParaRPr lang="zh-CN" altLang="en-US" dirty="0"/>
          </a:p>
        </p:txBody>
      </p:sp>
      <p:pic>
        <p:nvPicPr>
          <p:cNvPr id="1026" name="Picture 2" descr="http://d3kbpzbmcynnmx.cloudfront.net/wp-content/uploads/2015/10/rnn-bptt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13" y="4311919"/>
            <a:ext cx="3867462" cy="223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are RNNs</a:t>
            </a:r>
            <a:r>
              <a:rPr lang="en-US" altLang="zh-CN" dirty="0" smtClean="0"/>
              <a:t>?</a:t>
            </a:r>
            <a:endParaRPr lang="zh-CN" altLang="en-US" dirty="0"/>
          </a:p>
        </p:txBody>
      </p:sp>
      <p:sp>
        <p:nvSpPr>
          <p:cNvPr id="7" name="内容占位符 6"/>
          <p:cNvSpPr>
            <a:spLocks noGrp="1"/>
          </p:cNvSpPr>
          <p:nvPr>
            <p:ph idx="1"/>
          </p:nvPr>
        </p:nvSpPr>
        <p:spPr>
          <a:xfrm>
            <a:off x="628650" y="1257212"/>
            <a:ext cx="7886700" cy="4351338"/>
          </a:xfrm>
        </p:spPr>
        <p:txBody>
          <a:bodyPr/>
          <a:lstStyle/>
          <a:p>
            <a:r>
              <a:rPr lang="en-US" altLang="zh-CN" sz="2800" dirty="0" smtClean="0"/>
              <a:t>Training RNNs (determine the parameters)</a:t>
            </a:r>
            <a:endParaRPr lang="zh-CN" altLang="en-US" sz="2800" dirty="0"/>
          </a:p>
        </p:txBody>
      </p:sp>
      <mc:AlternateContent xmlns:mc="http://schemas.openxmlformats.org/markup-compatibility/2006">
        <mc:Choice xmlns:a14="http://schemas.microsoft.com/office/drawing/2010/main" Requires="a14">
          <p:sp>
            <p:nvSpPr>
              <p:cNvPr id="6" name="矩形 5"/>
              <p:cNvSpPr/>
              <p:nvPr/>
            </p:nvSpPr>
            <p:spPr>
              <a:xfrm>
                <a:off x="628649" y="1758298"/>
                <a:ext cx="8069263" cy="1015663"/>
              </a:xfrm>
              <a:prstGeom prst="rect">
                <a:avLst/>
              </a:prstGeom>
            </p:spPr>
            <p:txBody>
              <a:bodyPr wrap="square">
                <a:spAutoFit/>
              </a:bodyPr>
              <a:lstStyle/>
              <a:p>
                <a:pPr marL="342900" indent="-342900">
                  <a:buFont typeface="Wingdings" panose="05000000000000000000" pitchFamily="2" charset="2"/>
                  <a:buChar char="ü"/>
                </a:pPr>
                <a:r>
                  <a:rPr lang="en-US" altLang="zh-CN" sz="2400" dirty="0" smtClean="0">
                    <a:latin typeface="Times New Roman" panose="02020603050405020304" pitchFamily="18" charset="0"/>
                    <a:cs typeface="Times New Roman" panose="02020603050405020304" pitchFamily="18" charset="0"/>
                  </a:rPr>
                  <a:t>The </a:t>
                </a:r>
                <a:r>
                  <a:rPr lang="en-US" altLang="zh-CN" sz="2400" dirty="0">
                    <a:latin typeface="Times New Roman" panose="02020603050405020304" pitchFamily="18" charset="0"/>
                    <a:cs typeface="Times New Roman" panose="02020603050405020304" pitchFamily="18" charset="0"/>
                  </a:rPr>
                  <a:t>gradients of the error with respect to our </a:t>
                </a:r>
                <a:r>
                  <a:rPr lang="en-US" altLang="zh-CN" sz="2400" dirty="0" smtClean="0">
                    <a:latin typeface="Times New Roman" panose="02020603050405020304" pitchFamily="18" charset="0"/>
                    <a:cs typeface="Times New Roman" panose="02020603050405020304" pitchFamily="18" charset="0"/>
                  </a:rPr>
                  <a:t>parameters</a:t>
                </a:r>
              </a:p>
              <a:p>
                <a:r>
                  <a:rPr lang="en-US" altLang="zh-CN" i="1" dirty="0" smtClean="0"/>
                  <a:t>Just </a:t>
                </a:r>
                <a:r>
                  <a:rPr lang="en-US" altLang="zh-CN" i="1" dirty="0"/>
                  <a:t>like we sum up the errors, we also </a:t>
                </a:r>
                <a:r>
                  <a:rPr lang="en-US" altLang="zh-CN" i="1" dirty="0" smtClean="0">
                    <a:solidFill>
                      <a:srgbClr val="FF0000"/>
                    </a:solidFill>
                  </a:rPr>
                  <a:t>sum </a:t>
                </a:r>
                <a:r>
                  <a:rPr lang="en-US" altLang="zh-CN" i="1" dirty="0">
                    <a:solidFill>
                      <a:srgbClr val="FF0000"/>
                    </a:solidFill>
                  </a:rPr>
                  <a:t>up the gradients at each </a:t>
                </a:r>
                <a:r>
                  <a:rPr lang="en-US" altLang="zh-CN" i="1" dirty="0" smtClean="0">
                    <a:solidFill>
                      <a:srgbClr val="FF0000"/>
                    </a:solidFill>
                  </a:rPr>
                  <a:t> </a:t>
                </a:r>
              </a:p>
              <a:p>
                <a:r>
                  <a:rPr lang="en-US" altLang="zh-CN" i="1" dirty="0" smtClean="0">
                    <a:solidFill>
                      <a:srgbClr val="FF0000"/>
                    </a:solidFill>
                  </a:rPr>
                  <a:t>time </a:t>
                </a:r>
                <a:r>
                  <a:rPr lang="en-US" altLang="zh-CN" i="1" dirty="0">
                    <a:solidFill>
                      <a:srgbClr val="FF0000"/>
                    </a:solidFill>
                  </a:rPr>
                  <a:t>step for one training </a:t>
                </a:r>
                <a:r>
                  <a:rPr lang="en-US" altLang="zh-CN" i="1" dirty="0" smtClean="0">
                    <a:solidFill>
                      <a:srgbClr val="FF0000"/>
                    </a:solidFill>
                  </a:rPr>
                  <a:t>example</a:t>
                </a:r>
                <a:r>
                  <a:rPr lang="en-US" altLang="zh-CN" i="1" dirty="0" smtClean="0"/>
                  <a:t>. For parameter </a:t>
                </a:r>
                <a14:m>
                  <m:oMath xmlns:m="http://schemas.openxmlformats.org/officeDocument/2006/math">
                    <m:r>
                      <a:rPr lang="en-HK" altLang="zh-CN" b="0" i="1" smtClean="0">
                        <a:latin typeface="Cambria Math" panose="02040503050406030204" pitchFamily="18" charset="0"/>
                      </a:rPr>
                      <m:t>𝑊</m:t>
                    </m:r>
                  </m:oMath>
                </a14:m>
                <a:r>
                  <a:rPr lang="en-HK" altLang="zh-CN" i="1" dirty="0" smtClean="0">
                    <a:cs typeface="Times New Roman" panose="02020603050405020304" pitchFamily="18" charset="0"/>
                  </a:rPr>
                  <a:t>, the gradient is</a:t>
                </a:r>
                <a:endParaRPr lang="zh-CN" altLang="en-US" i="1" dirty="0">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628649" y="1758298"/>
                <a:ext cx="8069263" cy="1015663"/>
              </a:xfrm>
              <a:prstGeom prst="rect">
                <a:avLst/>
              </a:prstGeom>
              <a:blipFill rotWithShape="0">
                <a:blip r:embed="rId1"/>
                <a:stretch>
                  <a:fillRect l="-982" t="-4790" b="-838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815390" y="2888173"/>
                <a:ext cx="2526631"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smtClean="0">
                              <a:latin typeface="Cambria Math" panose="02040503050406030204" pitchFamily="18" charset="0"/>
                            </a:rPr>
                            <m:t>𝜕</m:t>
                          </m:r>
                          <m:r>
                            <a:rPr lang="en-HK" altLang="zh-CN" b="0" i="1" smtClean="0">
                              <a:latin typeface="Cambria Math" panose="02040503050406030204" pitchFamily="18" charset="0"/>
                            </a:rPr>
                            <m:t>𝐸</m:t>
                          </m:r>
                        </m:num>
                        <m:den>
                          <m:r>
                            <a:rPr lang="zh-CN" altLang="en-US" i="1" smtClean="0">
                              <a:latin typeface="Cambria Math" panose="02040503050406030204" pitchFamily="18" charset="0"/>
                            </a:rPr>
                            <m:t>𝜕</m:t>
                          </m:r>
                          <m:r>
                            <a:rPr lang="en-HK" altLang="zh-CN" b="0" i="1" smtClean="0">
                              <a:latin typeface="Cambria Math" panose="02040503050406030204" pitchFamily="18" charset="0"/>
                            </a:rPr>
                            <m:t>𝑊</m:t>
                          </m:r>
                        </m:den>
                      </m:f>
                      <m:r>
                        <a:rPr lang="en-HK" altLang="zh-CN" b="0" i="1" smtClean="0">
                          <a:latin typeface="Cambria Math" panose="02040503050406030204" pitchFamily="18" charset="0"/>
                        </a:rPr>
                        <m:t>=</m:t>
                      </m:r>
                      <m:nary>
                        <m:naryPr>
                          <m:chr m:val="∑"/>
                          <m:supHide m:val="on"/>
                          <m:ctrlPr>
                            <a:rPr lang="en-HK" altLang="zh-CN" b="0" i="1" smtClean="0">
                              <a:latin typeface="Cambria Math" charset="0"/>
                            </a:rPr>
                          </m:ctrlPr>
                        </m:naryPr>
                        <m:sub>
                          <m:r>
                            <a:rPr lang="en-HK" altLang="zh-CN" b="0" i="1" smtClean="0">
                              <a:latin typeface="Cambria Math" panose="02040503050406030204" pitchFamily="18" charset="0"/>
                            </a:rPr>
                            <m:t>𝑡</m:t>
                          </m:r>
                        </m:sub>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b="0" i="1" smtClean="0">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𝑡</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2815390" y="2888173"/>
                <a:ext cx="2526631" cy="764505"/>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628649" y="3500148"/>
            <a:ext cx="6665495" cy="830997"/>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The gradient at each time </a:t>
            </a:r>
            <a:r>
              <a:rPr lang="en-US" altLang="zh-CN" sz="2400" dirty="0" smtClean="0">
                <a:latin typeface="Times New Roman" panose="02020603050405020304" pitchFamily="18" charset="0"/>
                <a:cs typeface="Times New Roman" panose="02020603050405020304" pitchFamily="18" charset="0"/>
              </a:rPr>
              <a:t>step</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 </a:t>
            </a:r>
            <a:r>
              <a:rPr lang="en-US" altLang="zh-CN" i="1" dirty="0" smtClean="0"/>
              <a:t>we </a:t>
            </a:r>
            <a:r>
              <a:rPr lang="en-US" altLang="zh-CN" i="1" dirty="0"/>
              <a:t>use time 3 as an example</a:t>
            </a:r>
            <a:endParaRPr lang="zh-CN" altLang="en-US" i="1" dirty="0"/>
          </a:p>
        </p:txBody>
      </p:sp>
      <mc:AlternateContent xmlns:mc="http://schemas.openxmlformats.org/markup-compatibility/2006">
        <mc:Choice xmlns:a14="http://schemas.microsoft.com/office/drawing/2010/main" Requires="a14">
          <p:sp>
            <p:nvSpPr>
              <p:cNvPr id="17" name="文本框 16"/>
              <p:cNvSpPr txBox="1"/>
              <p:nvPr/>
            </p:nvSpPr>
            <p:spPr>
              <a:xfrm>
                <a:off x="676776" y="4378865"/>
                <a:ext cx="230705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charset="0"/>
                                </a:rPr>
                              </m:ctrlPr>
                            </m:sSubPr>
                            <m:e>
                              <m:acc>
                                <m:accPr>
                                  <m:chr m:val="̂"/>
                                  <m:ctrlPr>
                                    <a:rPr lang="zh-CN" altLang="en-US" i="1" smtClean="0">
                                      <a:latin typeface="Cambria Math"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b="0" i="1" smtClean="0">
                              <a:latin typeface="Cambria Math" panose="02040503050406030204" pitchFamily="18" charset="0"/>
                            </a:rPr>
                            <m:t>𝑊</m:t>
                          </m:r>
                        </m:den>
                      </m:f>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676776" y="4378865"/>
                <a:ext cx="2307056" cy="66691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cxnSp>
        <p:nvCxnSpPr>
          <p:cNvPr id="20" name="直接箭头连接符 19"/>
          <p:cNvCxnSpPr>
            <a:stCxn id="17" idx="3"/>
          </p:cNvCxnSpPr>
          <p:nvPr/>
        </p:nvCxnSpPr>
        <p:spPr bwMode="auto">
          <a:xfrm>
            <a:off x="2983832" y="4712322"/>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3696701" y="4543906"/>
            <a:ext cx="1308436" cy="369332"/>
          </a:xfrm>
          <a:prstGeom prst="rect">
            <a:avLst/>
          </a:prstGeom>
          <a:noFill/>
          <a:ln>
            <a:solidFill>
              <a:srgbClr val="0070C0"/>
            </a:solidFill>
          </a:ln>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Chain Rule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文本框 24"/>
              <p:cNvSpPr txBox="1"/>
              <p:nvPr/>
            </p:nvSpPr>
            <p:spPr>
              <a:xfrm>
                <a:off x="676776" y="5142498"/>
                <a:ext cx="26559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r>
                        <a:rPr lang="en-HK" altLang="zh-CN" b="0" i="1" smtClean="0">
                          <a:latin typeface="Cambria Math" panose="02040503050406030204" pitchFamily="18" charset="0"/>
                        </a:rPr>
                        <m:t>=</m:t>
                      </m:r>
                      <m:r>
                        <m:rPr>
                          <m:sty m:val="p"/>
                        </m:rPr>
                        <a:rPr lang="en-HK" altLang="zh-CN" b="0" i="0" smtClean="0">
                          <a:latin typeface="Cambria Math" panose="02040503050406030204" pitchFamily="18" charset="0"/>
                        </a:rPr>
                        <m:t>tanh</m:t>
                      </m:r>
                      <m:r>
                        <a:rPr lang="en-HK" altLang="zh-CN" b="0" i="1" smtClean="0">
                          <a:latin typeface="Cambria Math" panose="02040503050406030204" pitchFamily="18" charset="0"/>
                        </a:rPr>
                        <m:t>⁡(</m:t>
                      </m:r>
                      <m:r>
                        <a:rPr lang="en-HK" altLang="zh-CN" b="0" i="1" smtClean="0">
                          <a:latin typeface="Cambria Math" panose="02040503050406030204" pitchFamily="18" charset="0"/>
                        </a:rPr>
                        <m:t>𝑈</m:t>
                      </m:r>
                      <m:sSub>
                        <m:sSubPr>
                          <m:ctrlPr>
                            <a:rPr lang="en-HK" altLang="zh-CN" b="0" i="1" smtClean="0">
                              <a:latin typeface="Cambria Math"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1</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2</m:t>
                          </m:r>
                        </m:sub>
                      </m:sSub>
                      <m:r>
                        <a:rPr lang="en-HK" altLang="zh-CN" b="0" i="1" smtClean="0">
                          <a:latin typeface="Cambria Math" panose="02040503050406030204" pitchFamily="18" charset="0"/>
                        </a:rPr>
                        <m:t>)</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676776" y="5142498"/>
                <a:ext cx="2655973" cy="369332"/>
              </a:xfrm>
              <a:prstGeom prst="rect">
                <a:avLst/>
              </a:prstGeom>
              <a:blipFill rotWithShape="0">
                <a:blip r:embed="rId4"/>
                <a:stretch>
                  <a:fillRect b="-15000"/>
                </a:stretch>
              </a:blipFill>
            </p:spPr>
            <p:txBody>
              <a:bodyPr/>
              <a:lstStyle/>
              <a:p>
                <a:r>
                  <a:rPr lang="zh-CN" altLang="en-US">
                    <a:noFill/>
                  </a:rPr>
                  <a:t> </a:t>
                </a:r>
                <a:endParaRPr lang="zh-CN" altLang="en-US">
                  <a:noFill/>
                </a:endParaRPr>
              </a:p>
            </p:txBody>
          </p:sp>
        </mc:Fallback>
      </mc:AlternateContent>
      <p:cxnSp>
        <p:nvCxnSpPr>
          <p:cNvPr id="27" name="直接箭头连接符 26"/>
          <p:cNvCxnSpPr/>
          <p:nvPr/>
        </p:nvCxnSpPr>
        <p:spPr bwMode="auto">
          <a:xfrm>
            <a:off x="3188368" y="5342490"/>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8" name="文本框 27"/>
              <p:cNvSpPr txBox="1"/>
              <p:nvPr/>
            </p:nvSpPr>
            <p:spPr>
              <a:xfrm>
                <a:off x="3844089" y="5019324"/>
                <a:ext cx="4159921" cy="646331"/>
              </a:xfrm>
              <a:prstGeom prst="rect">
                <a:avLst/>
              </a:prstGeom>
              <a:noFill/>
              <a:ln>
                <a:solidFill>
                  <a:srgbClr val="0070C0"/>
                </a:solidFill>
              </a:ln>
            </p:spPr>
            <p:txBody>
              <a:bodyPr wrap="square" rtlCol="0">
                <a:spAutoFit/>
              </a:bodyPr>
              <a:lstStyle/>
              <a:p>
                <a14:m>
                  <m:oMath xmlns:m="http://schemas.openxmlformats.org/officeDocument/2006/math">
                    <m:sSub>
                      <m:sSubPr>
                        <m:ctrlPr>
                          <a:rPr lang="en-HK" altLang="zh-CN" b="0" i="1" smtClean="0">
                            <a:latin typeface="Cambria Math"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3</m:t>
                        </m:r>
                      </m:sub>
                    </m:sSub>
                    <m:r>
                      <a:rPr lang="en-HK" altLang="zh-CN" b="0" i="0" smtClean="0">
                        <a:latin typeface="Cambria Math" panose="02040503050406030204" pitchFamily="18" charset="0"/>
                        <a:cs typeface="Times New Roman" panose="02020603050405020304" pitchFamily="18" charset="0"/>
                      </a:rPr>
                      <m:t> </m:t>
                    </m:r>
                  </m:oMath>
                </a14:m>
                <a:r>
                  <a:rPr lang="en-HK" altLang="zh-CN" dirty="0" smtClean="0">
                    <a:latin typeface="Times New Roman" panose="02020603050405020304" pitchFamily="18" charset="0"/>
                    <a:cs typeface="Times New Roman" panose="02020603050405020304" pitchFamily="18" charset="0"/>
                  </a:rPr>
                  <a:t>depends on </a:t>
                </a:r>
                <a14:m>
                  <m:oMath xmlns:m="http://schemas.openxmlformats.org/officeDocument/2006/math">
                    <m:r>
                      <a:rPr lang="en-HK" altLang="zh-CN" b="0" i="1" smtClean="0">
                        <a:latin typeface="Cambria Math" panose="02040503050406030204" pitchFamily="18" charset="0"/>
                        <a:cs typeface="Times New Roman" panose="02020603050405020304" pitchFamily="18" charset="0"/>
                      </a:rPr>
                      <m:t>𝑊</m:t>
                    </m:r>
                  </m:oMath>
                </a14:m>
                <a:r>
                  <a:rPr lang="en-HK" altLang="zh-CN"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HK" altLang="zh-CN" b="0" i="1" smtClean="0">
                            <a:latin typeface="Cambria Math"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1</m:t>
                        </m:r>
                      </m:sub>
                    </m:sSub>
                  </m:oMath>
                </a14:m>
                <a:r>
                  <a:rPr lang="en-HK" altLang="zh-CN" dirty="0" smtClean="0">
                    <a:latin typeface="Times New Roman" panose="02020603050405020304" pitchFamily="18" charset="0"/>
                    <a:cs typeface="Times New Roman" panose="02020603050405020304" pitchFamily="18" charset="0"/>
                  </a:rPr>
                  <a:t>, we cannot simply treat </a:t>
                </a:r>
                <a14:m>
                  <m:oMath xmlns:m="http://schemas.openxmlformats.org/officeDocument/2006/math">
                    <m:sSub>
                      <m:sSubPr>
                        <m:ctrlPr>
                          <a:rPr lang="en-HK" altLang="zh-CN" b="0" i="1" smtClean="0">
                            <a:latin typeface="Cambria Math"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2</m:t>
                        </m:r>
                      </m:sub>
                    </m:sSub>
                  </m:oMath>
                </a14:m>
                <a:r>
                  <a:rPr lang="en-HK" altLang="zh-CN" dirty="0" smtClean="0">
                    <a:latin typeface="Times New Roman" panose="02020603050405020304" pitchFamily="18" charset="0"/>
                    <a:cs typeface="Times New Roman" panose="02020603050405020304" pitchFamily="18" charset="0"/>
                  </a:rPr>
                  <a:t> a constant </a:t>
                </a:r>
                <a:endParaRPr lang="zh-CN" altLang="en-US" dirty="0">
                  <a:latin typeface="Times New Roman" panose="02020603050405020304" pitchFamily="18" charset="0"/>
                  <a:cs typeface="Times New Roman" panose="02020603050405020304" pitchFamily="18"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a:off x="3844089" y="5019324"/>
                <a:ext cx="4159921" cy="646331"/>
              </a:xfrm>
              <a:prstGeom prst="rect">
                <a:avLst/>
              </a:prstGeom>
              <a:blipFill rotWithShape="0">
                <a:blip r:embed="rId5"/>
                <a:stretch>
                  <a:fillRect l="-1170" t="-3704" r="-292" b="-12963"/>
                </a:stretch>
              </a:blipFill>
              <a:ln>
                <a:solidFill>
                  <a:srgbClr val="0070C0"/>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118811" y="5693573"/>
                <a:ext cx="423210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29" name="文本框 28"/>
              <p:cNvSpPr txBox="1">
                <a:spLocks noRot="1" noChangeAspect="1" noMove="1" noResize="1" noEditPoints="1" noAdjustHandles="1" noChangeArrowheads="1" noChangeShapeType="1" noTextEdit="1"/>
              </p:cNvSpPr>
              <p:nvPr/>
            </p:nvSpPr>
            <p:spPr>
              <a:xfrm>
                <a:off x="118811" y="5693573"/>
                <a:ext cx="4232108" cy="871329"/>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cxnSp>
        <p:nvCxnSpPr>
          <p:cNvPr id="30" name="直接箭头连接符 29"/>
          <p:cNvCxnSpPr/>
          <p:nvPr/>
        </p:nvCxnSpPr>
        <p:spPr bwMode="auto">
          <a:xfrm>
            <a:off x="3660606" y="6145233"/>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1" name="文本框 30"/>
              <p:cNvSpPr txBox="1"/>
              <p:nvPr/>
            </p:nvSpPr>
            <p:spPr>
              <a:xfrm>
                <a:off x="4350918" y="5949303"/>
                <a:ext cx="3453062" cy="369332"/>
              </a:xfrm>
              <a:prstGeom prst="rect">
                <a:avLst/>
              </a:prstGeom>
              <a:noFill/>
              <a:ln>
                <a:solidFill>
                  <a:srgbClr val="0070C0"/>
                </a:solidFill>
              </a:ln>
            </p:spPr>
            <p:txBody>
              <a:bodyPr wrap="square" rtlCol="0">
                <a:spAutoFit/>
              </a:bodyPr>
              <a:lstStyle/>
              <a:p>
                <a:r>
                  <a:rPr lang="en-HK" altLang="zh-CN" dirty="0" smtClean="0">
                    <a:latin typeface="Times New Roman" panose="02020603050405020304" pitchFamily="18" charset="0"/>
                    <a:cs typeface="Times New Roman" panose="02020603050405020304" pitchFamily="18" charset="0"/>
                  </a:rPr>
                  <a:t>Apply Chain Rule again on </a:t>
                </a:r>
                <a14:m>
                  <m:oMath xmlns:m="http://schemas.openxmlformats.org/officeDocument/2006/math">
                    <m:sSub>
                      <m:sSubPr>
                        <m:ctrlPr>
                          <a:rPr lang="en-HK" altLang="zh-CN" b="0" i="1" smtClean="0">
                            <a:latin typeface="Cambria Math"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𝑘</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31" name="文本框 30"/>
              <p:cNvSpPr txBox="1">
                <a:spLocks noRot="1" noChangeAspect="1" noMove="1" noResize="1" noEditPoints="1" noAdjustHandles="1" noChangeArrowheads="1" noChangeShapeType="1" noTextEdit="1"/>
              </p:cNvSpPr>
              <p:nvPr/>
            </p:nvSpPr>
            <p:spPr>
              <a:xfrm>
                <a:off x="4350918" y="5949303"/>
                <a:ext cx="3453062" cy="369332"/>
              </a:xfrm>
              <a:prstGeom prst="rect">
                <a:avLst/>
              </a:prstGeom>
              <a:blipFill rotWithShape="0">
                <a:blip r:embed="rId7"/>
                <a:stretch>
                  <a:fillRect l="-1408" t="-7937" b="-22222"/>
                </a:stretch>
              </a:blipFill>
              <a:ln>
                <a:solidFill>
                  <a:srgbClr val="0070C0"/>
                </a:solid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are RNNs?</a:t>
            </a:r>
            <a:endParaRPr lang="zh-CN" altLang="en-US" dirty="0"/>
          </a:p>
        </p:txBody>
      </p:sp>
      <p:sp>
        <p:nvSpPr>
          <p:cNvPr id="5" name="矩形 4"/>
          <p:cNvSpPr/>
          <p:nvPr/>
        </p:nvSpPr>
        <p:spPr>
          <a:xfrm>
            <a:off x="468313" y="1403503"/>
            <a:ext cx="3625215" cy="460375"/>
          </a:xfrm>
          <a:prstGeom prst="rect">
            <a:avLst/>
          </a:prstGeom>
        </p:spPr>
        <p:txBody>
          <a:bodyPr wrap="none">
            <a:spAutoFit/>
          </a:bodyPr>
          <a:lstStyle/>
          <a:p>
            <a:pPr marL="342900" indent="-342900" algn="l">
              <a:buFont typeface="Wingdings" panose="05000000000000000000" pitchFamily="2" charset="2"/>
              <a:buChar char="l"/>
            </a:pPr>
            <a:r>
              <a:rPr lang="en-US" altLang="zh-CN" sz="2400" dirty="0">
                <a:solidFill>
                  <a:srgbClr val="00B0F0"/>
                </a:solidFill>
              </a:rPr>
              <a:t>训练RNN（确定参数）</a:t>
            </a:r>
            <a:endParaRPr lang="en-US" altLang="zh-CN" sz="2400" dirty="0">
              <a:solidFill>
                <a:srgbClr val="00B0F0"/>
              </a:solidFill>
            </a:endParaRPr>
          </a:p>
        </p:txBody>
      </p:sp>
      <mc:AlternateContent xmlns:mc="http://schemas.openxmlformats.org/markup-compatibility/2006">
        <mc:Choice xmlns:a14="http://schemas.microsoft.com/office/drawing/2010/main" Requires="a14">
          <p:sp>
            <p:nvSpPr>
              <p:cNvPr id="7" name="文本框 6"/>
              <p:cNvSpPr txBox="1"/>
              <p:nvPr/>
            </p:nvSpPr>
            <p:spPr>
              <a:xfrm>
                <a:off x="468313" y="2822365"/>
                <a:ext cx="8253664" cy="646331"/>
              </a:xfrm>
              <a:prstGeom prst="rect">
                <a:avLst/>
              </a:prstGeom>
              <a:noFill/>
            </p:spPr>
            <p:txBody>
              <a:bodyPr wrap="square" rtlCol="0">
                <a:spAutoFit/>
              </a:bodyPr>
              <a:lstStyle/>
              <a:p>
                <a:r>
                  <a:rPr lang="en-HK" altLang="zh-CN" dirty="0" smtClean="0"/>
                  <a:t>Becaise </a:t>
                </a:r>
                <a14:m>
                  <m:oMath xmlns:m="http://schemas.openxmlformats.org/officeDocument/2006/math">
                    <m:r>
                      <a:rPr lang="en-HK" altLang="zh-CN" b="0" i="1" smtClean="0">
                        <a:latin typeface="Cambria Math" panose="02040503050406030204" pitchFamily="18" charset="0"/>
                      </a:rPr>
                      <m:t>𝑊</m:t>
                    </m:r>
                  </m:oMath>
                </a14:m>
                <a:r>
                  <a:rPr lang="zh-CN" altLang="en-US" dirty="0" smtClean="0"/>
                  <a:t> </a:t>
                </a:r>
                <a:r>
                  <a:rPr lang="en-HK" altLang="zh-CN" dirty="0" smtClean="0"/>
                  <a:t>is used in every step up to the output we care about, we need to back-propagate gradients from </a:t>
                </a:r>
                <a14:m>
                  <m:oMath xmlns:m="http://schemas.openxmlformats.org/officeDocument/2006/math">
                    <m:r>
                      <a:rPr lang="en-HK" altLang="zh-CN" b="0" i="1" smtClean="0">
                        <a:latin typeface="Cambria Math" panose="02040503050406030204" pitchFamily="18" charset="0"/>
                      </a:rPr>
                      <m:t>𝑡</m:t>
                    </m:r>
                    <m:r>
                      <a:rPr lang="en-HK" altLang="zh-CN" b="0" i="1" smtClean="0">
                        <a:latin typeface="Cambria Math" panose="02040503050406030204" pitchFamily="18" charset="0"/>
                      </a:rPr>
                      <m:t>=3</m:t>
                    </m:r>
                  </m:oMath>
                </a14:m>
                <a:r>
                  <a:rPr lang="zh-CN" altLang="en-US" dirty="0" smtClean="0"/>
                  <a:t> </a:t>
                </a:r>
                <a:r>
                  <a:rPr lang="en-HK" altLang="zh-CN" dirty="0" smtClean="0"/>
                  <a:t>through the network all the way to </a:t>
                </a:r>
                <a14:m>
                  <m:oMath xmlns:m="http://schemas.openxmlformats.org/officeDocument/2006/math">
                    <m:r>
                      <a:rPr lang="en-HK" altLang="zh-CN" b="0" i="1" smtClean="0">
                        <a:latin typeface="Cambria Math" panose="02040503050406030204" pitchFamily="18" charset="0"/>
                      </a:rPr>
                      <m:t>𝑡</m:t>
                    </m:r>
                    <m:r>
                      <a:rPr lang="en-HK" altLang="zh-CN" b="0" i="1" smtClean="0">
                        <a:latin typeface="Cambria Math" panose="02040503050406030204" pitchFamily="18" charset="0"/>
                      </a:rPr>
                      <m:t>=0</m:t>
                    </m:r>
                  </m:oMath>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468313" y="2822365"/>
                <a:ext cx="8253664" cy="646331"/>
              </a:xfrm>
              <a:prstGeom prst="rect">
                <a:avLst/>
              </a:prstGeom>
              <a:blipFill rotWithShape="0">
                <a:blip r:embed="rId1"/>
                <a:stretch>
                  <a:fillRect l="-665" t="-5660" b="-1415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911517" y="1908102"/>
                <a:ext cx="423210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1911517" y="1908102"/>
                <a:ext cx="4232108" cy="871329"/>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pic>
        <p:nvPicPr>
          <p:cNvPr id="2062" name="Picture 14" descr="http://d3kbpzbmcynnmx.cloudfront.net/wp-content/uploads/2015/10/rnn-bptt-with-gradi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170" y="3546000"/>
            <a:ext cx="5738802" cy="331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are RNNs?</a:t>
            </a:r>
            <a:endParaRPr lang="zh-CN" altLang="en-US" dirty="0"/>
          </a:p>
        </p:txBody>
      </p:sp>
      <p:sp>
        <p:nvSpPr>
          <p:cNvPr id="4" name="文本框 3"/>
          <p:cNvSpPr txBox="1"/>
          <p:nvPr/>
        </p:nvSpPr>
        <p:spPr>
          <a:xfrm>
            <a:off x="468313" y="1353553"/>
            <a:ext cx="4957011" cy="46037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solidFill>
                  <a:srgbClr val="00B0F0"/>
                </a:solidFill>
              </a:rPr>
              <a:t>消失的梯度问题</a:t>
            </a:r>
            <a:endParaRPr lang="en-US" altLang="zh-CN" sz="2400" dirty="0" smtClean="0">
              <a:solidFill>
                <a:srgbClr val="00B0F0"/>
              </a:solidFill>
            </a:endParaRPr>
          </a:p>
        </p:txBody>
      </p:sp>
      <p:sp>
        <p:nvSpPr>
          <p:cNvPr id="5" name="矩形 4"/>
          <p:cNvSpPr/>
          <p:nvPr/>
        </p:nvSpPr>
        <p:spPr>
          <a:xfrm>
            <a:off x="245269" y="1841105"/>
            <a:ext cx="8675687" cy="368300"/>
          </a:xfrm>
          <a:prstGeom prst="rect">
            <a:avLst/>
          </a:prstGeom>
        </p:spPr>
        <p:txBody>
          <a:bodyPr wrap="square">
            <a:spAutoFit/>
          </a:bodyPr>
          <a:lstStyle/>
          <a:p>
            <a:r>
              <a:rPr lang="en-US" altLang="zh-CN" dirty="0"/>
              <a:t>为了理解原因，让我们仔细看看上面计算的渐变：</a:t>
            </a:r>
            <a:endParaRPr lang="en-US" altLang="zh-CN" dirty="0"/>
          </a:p>
        </p:txBody>
      </p:sp>
      <p:grpSp>
        <p:nvGrpSpPr>
          <p:cNvPr id="10" name="组合 9"/>
          <p:cNvGrpSpPr/>
          <p:nvPr/>
        </p:nvGrpSpPr>
        <p:grpSpPr>
          <a:xfrm>
            <a:off x="684295" y="2236324"/>
            <a:ext cx="7280610" cy="902427"/>
            <a:chOff x="696327" y="2513323"/>
            <a:chExt cx="7280610" cy="902427"/>
          </a:xfrm>
        </p:grpSpPr>
        <mc:AlternateContent xmlns:mc="http://schemas.openxmlformats.org/markup-compatibility/2006">
          <mc:Choice xmlns:a14="http://schemas.microsoft.com/office/drawing/2010/main" Requires="a14">
            <p:sp>
              <p:nvSpPr>
                <p:cNvPr id="6" name="文本框 5"/>
                <p:cNvSpPr txBox="1"/>
                <p:nvPr/>
              </p:nvSpPr>
              <p:spPr>
                <a:xfrm>
                  <a:off x="696327" y="2513323"/>
                  <a:ext cx="3165810"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96327" y="2513323"/>
                  <a:ext cx="3165810" cy="871329"/>
                </a:xfrm>
                <a:prstGeom prst="rect">
                  <a:avLst/>
                </a:prstGeom>
                <a:blipFill rotWithShape="0">
                  <a:blip r:embed="rId1"/>
                  <a:stretch>
                    <a:fillRect/>
                  </a:stretch>
                </a:blipFill>
              </p:spPr>
              <p:txBody>
                <a:bodyPr/>
                <a:lstStyle/>
                <a:p>
                  <a:r>
                    <a:rPr lang="zh-CN" altLang="en-US">
                      <a:noFill/>
                    </a:rPr>
                    <a:t> </a:t>
                  </a:r>
                  <a:endParaRPr lang="zh-CN" altLang="en-US">
                    <a:noFill/>
                  </a:endParaRPr>
                </a:p>
              </p:txBody>
            </p:sp>
          </mc:Fallback>
        </mc:AlternateContent>
        <p:cxnSp>
          <p:nvCxnSpPr>
            <p:cNvPr id="8" name="直接箭头连接符 7"/>
            <p:cNvCxnSpPr/>
            <p:nvPr/>
          </p:nvCxnSpPr>
          <p:spPr bwMode="auto">
            <a:xfrm>
              <a:off x="3789948" y="2963691"/>
              <a:ext cx="529389" cy="845"/>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文本框 8"/>
                <p:cNvSpPr txBox="1"/>
                <p:nvPr/>
              </p:nvSpPr>
              <p:spPr>
                <a:xfrm>
                  <a:off x="4391526" y="2513323"/>
                  <a:ext cx="3585411" cy="902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acc>
                                      <m:accPr>
                                        <m:chr m:val="̂"/>
                                        <m:ctrlPr>
                                          <a:rPr lang="zh-CN" altLang="en-US" i="1">
                                            <a:latin typeface="Cambria Math"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nary>
                              <m:naryPr>
                                <m:chr m:val="∏"/>
                                <m:ctrlPr>
                                  <a:rPr lang="en-HK" altLang="zh-CN" b="0" i="1" smtClean="0">
                                    <a:latin typeface="Cambria Math" charset="0"/>
                                  </a:rPr>
                                </m:ctrlPr>
                              </m:naryPr>
                              <m:sub>
                                <m:r>
                                  <a:rPr lang="en-HK" altLang="zh-CN" b="0" i="1" smtClean="0">
                                    <a:latin typeface="Cambria Math" panose="02040503050406030204" pitchFamily="18" charset="0"/>
                                  </a:rPr>
                                  <m:t>𝑗</m:t>
                                </m:r>
                                <m:r>
                                  <a:rPr lang="en-HK" altLang="zh-CN" b="0" i="1" smtClean="0">
                                    <a:latin typeface="Cambria Math" panose="02040503050406030204" pitchFamily="18" charset="0"/>
                                  </a:rPr>
                                  <m:t>=</m:t>
                                </m:r>
                                <m:r>
                                  <a:rPr lang="en-HK" altLang="zh-CN" b="0" i="1" smtClean="0">
                                    <a:latin typeface="Cambria Math" panose="02040503050406030204" pitchFamily="18" charset="0"/>
                                  </a:rPr>
                                  <m:t>𝑘</m:t>
                                </m:r>
                                <m:r>
                                  <a:rPr lang="en-HK" altLang="zh-CN" b="0" i="1" smtClean="0">
                                    <a:latin typeface="Cambria Math" panose="02040503050406030204" pitchFamily="18" charset="0"/>
                                  </a:rPr>
                                  <m:t>+1</m:t>
                                </m:r>
                              </m:sub>
                              <m:sup>
                                <m:r>
                                  <a:rPr lang="en-HK" altLang="zh-CN" b="0" i="1" smtClean="0">
                                    <a:latin typeface="Cambria Math" panose="02040503050406030204" pitchFamily="18" charset="0"/>
                                  </a:rPr>
                                  <m:t>3</m:t>
                                </m:r>
                              </m:sup>
                              <m:e>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sub>
                                    </m:sSub>
                                  </m:num>
                                  <m:den>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r>
                                          <a:rPr lang="en-HK" altLang="zh-CN" b="0" i="1" smtClean="0">
                                            <a:latin typeface="Cambria Math" panose="02040503050406030204" pitchFamily="18" charset="0"/>
                                          </a:rPr>
                                          <m:t>−1</m:t>
                                        </m:r>
                                      </m:sub>
                                    </m:sSub>
                                  </m:den>
                                </m:f>
                              </m:e>
                            </m:nary>
                            <m:f>
                              <m:fPr>
                                <m:ctrlPr>
                                  <a:rPr lang="en-US" altLang="zh-CN" i="1">
                                    <a:latin typeface="Cambria Math" charset="0"/>
                                  </a:rPr>
                                </m:ctrlPr>
                              </m:fPr>
                              <m:num>
                                <m:r>
                                  <a:rPr lang="zh-CN" altLang="en-US" i="1">
                                    <a:latin typeface="Cambria Math" panose="02040503050406030204" pitchFamily="18" charset="0"/>
                                  </a:rPr>
                                  <m:t>𝜕</m:t>
                                </m:r>
                                <m:sSub>
                                  <m:sSubPr>
                                    <m:ctrlPr>
                                      <a:rPr lang="en-HK" altLang="zh-CN" i="1">
                                        <a:latin typeface="Cambria Math"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391526" y="2513323"/>
                  <a:ext cx="3585411" cy="902427"/>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grpSp>
      <p:sp>
        <p:nvSpPr>
          <p:cNvPr id="11" name="矩形 10"/>
          <p:cNvSpPr/>
          <p:nvPr/>
        </p:nvSpPr>
        <p:spPr>
          <a:xfrm>
            <a:off x="2946818" y="3350846"/>
            <a:ext cx="5258718" cy="6451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1"/>
            <a:r>
              <a:rPr lang="en-US" altLang="zh-CN" dirty="0">
                <a:latin typeface="Times New Roman" panose="02020603050405020304" pitchFamily="18" charset="0"/>
                <a:cs typeface="Times New Roman" panose="02020603050405020304" pitchFamily="18" charset="0"/>
              </a:rPr>
              <a:t>因为深度神经网络的层和时间步长通过乘法相互关联，所以导数很容易消失</a:t>
            </a:r>
            <a:endParaRPr lang="en-US" altLang="zh-CN" dirty="0">
              <a:latin typeface="Times New Roman" panose="02020603050405020304" pitchFamily="18" charset="0"/>
              <a:cs typeface="Times New Roman" panose="02020603050405020304" pitchFamily="18" charset="0"/>
            </a:endParaRPr>
          </a:p>
        </p:txBody>
      </p:sp>
      <p:sp>
        <p:nvSpPr>
          <p:cNvPr id="12" name="矩形 11"/>
          <p:cNvSpPr/>
          <p:nvPr/>
        </p:nvSpPr>
        <p:spPr>
          <a:xfrm>
            <a:off x="708357" y="4669395"/>
            <a:ext cx="7346326" cy="645160"/>
          </a:xfrm>
          <a:prstGeom prst="rect">
            <a:avLst/>
          </a:prstGeom>
        </p:spPr>
        <p:txBody>
          <a:bodyPr wrap="square">
            <a:spAutoFit/>
          </a:bodyPr>
          <a:lstStyle/>
          <a:p>
            <a:r>
              <a:rPr lang="en-US" altLang="zh-CN" dirty="0">
                <a:solidFill>
                  <a:srgbClr val="FF0000"/>
                </a:solidFill>
              </a:rPr>
              <a:t>来自“遥远”步骤的渐变贡献变为零，并且这些步骤的状态对您正在学习的内容没有贡献：您最终不会学习远程依赖。</a:t>
            </a:r>
            <a:endParaRPr lang="en-US" altLang="zh-CN" dirty="0">
              <a:solidFill>
                <a:srgbClr val="FF0000"/>
              </a:solidFill>
            </a:endParaRPr>
          </a:p>
        </p:txBody>
      </p:sp>
      <p:sp>
        <p:nvSpPr>
          <p:cNvPr id="13" name="右大括号 12"/>
          <p:cNvSpPr/>
          <p:nvPr/>
        </p:nvSpPr>
        <p:spPr bwMode="auto">
          <a:xfrm rot="5400000">
            <a:off x="6571977" y="2707876"/>
            <a:ext cx="209723" cy="1009276"/>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smtClean="0">
              <a:ln>
                <a:noFill/>
              </a:ln>
              <a:solidFill>
                <a:schemeClr val="tx1"/>
              </a:solidFill>
              <a:effectLst/>
              <a:latin typeface="Arial" panose="020B0604020202020204" pitchFamily="34" charset="0"/>
              <a:ea typeface="PMingLiU" pitchFamily="18" charset="-12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are RNNs?</a:t>
            </a:r>
            <a:endParaRPr lang="zh-CN" altLang="en-US" dirty="0"/>
          </a:p>
        </p:txBody>
      </p:sp>
      <p:sp>
        <p:nvSpPr>
          <p:cNvPr id="4" name="文本框 3"/>
          <p:cNvSpPr txBox="1"/>
          <p:nvPr/>
        </p:nvSpPr>
        <p:spPr>
          <a:xfrm>
            <a:off x="468313" y="1353553"/>
            <a:ext cx="7352213" cy="46037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smtClean="0">
                <a:solidFill>
                  <a:srgbClr val="00B0F0"/>
                </a:solidFill>
              </a:rPr>
              <a:t>如何消除消失的梯度问题？</a:t>
            </a:r>
            <a:endParaRPr lang="en-US" altLang="zh-CN" sz="2400" dirty="0" smtClean="0">
              <a:solidFill>
                <a:srgbClr val="00B0F0"/>
              </a:solidFill>
            </a:endParaRPr>
          </a:p>
        </p:txBody>
      </p:sp>
      <p:sp>
        <p:nvSpPr>
          <p:cNvPr id="5" name="文本框 4"/>
          <p:cNvSpPr txBox="1"/>
          <p:nvPr/>
        </p:nvSpPr>
        <p:spPr>
          <a:xfrm>
            <a:off x="1203158" y="2286000"/>
            <a:ext cx="5233737" cy="1275347"/>
          </a:xfrm>
          <a:prstGeom prst="rect">
            <a:avLst/>
          </a:prstGeom>
          <a:noFill/>
        </p:spPr>
        <p:txBody>
          <a:bodyPr wrap="square" rtlCol="0">
            <a:spAutoFit/>
          </a:bodyPr>
          <a:lstStyle/>
          <a:p>
            <a:endParaRPr lang="zh-CN" altLang="en-US" dirty="0"/>
          </a:p>
        </p:txBody>
      </p:sp>
      <p:sp>
        <p:nvSpPr>
          <p:cNvPr id="6"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rgbClr val="404040"/>
                </a:solidFill>
                <a:effectLst/>
                <a:latin typeface="Arial" panose="020B0604020202020204" pitchFamily="34" charset="0"/>
                <a:ea typeface="Source Sans Pro" panose="020B0503030403020204"/>
              </a:rPr>
              <a:t>Proper initialization of the </a:t>
            </a:r>
            <a:r>
              <a:rPr kumimoji="0" lang="zh-CN" altLang="zh-CN" sz="800" b="0" i="0" u="none" strike="noStrike" cap="none" normalizeH="0" baseline="0" smtClean="0">
                <a:ln>
                  <a:noFill/>
                </a:ln>
                <a:solidFill>
                  <a:schemeClr val="tx1"/>
                </a:solidFill>
                <a:effectLst/>
                <a:latin typeface="Arial" panose="020B0604020202020204" pitchFamily="34" charset="0"/>
              </a:rPr>
              <a:t>  </a:t>
            </a:r>
            <a:r>
              <a:rPr kumimoji="0" lang="zh-CN" altLang="zh-CN" sz="600" b="0" i="0" u="none" strike="noStrike" cap="none" normalizeH="0" baseline="0" smtClean="0">
                <a:ln>
                  <a:noFill/>
                </a:ln>
                <a:solidFill>
                  <a:srgbClr val="404040"/>
                </a:solidFill>
                <a:effectLst/>
                <a:latin typeface="Arial" panose="020B0604020202020204" pitchFamily="34" charset="0"/>
                <a:ea typeface="Source Sans Pro" panose="020B0503030403020204"/>
              </a:rPr>
              <a:t> </a:t>
            </a:r>
            <a:r>
              <a:rPr kumimoji="0" lang="zh-CN" altLang="zh-CN" sz="1200" b="0" i="0" u="none" strike="noStrike" cap="none" normalizeH="0" baseline="0" smtClean="0">
                <a:ln>
                  <a:noFill/>
                </a:ln>
                <a:solidFill>
                  <a:srgbClr val="404040"/>
                </a:solidFill>
                <a:effectLst/>
                <a:latin typeface="Arial" panose="020B0604020202020204" pitchFamily="34" charset="0"/>
                <a:ea typeface="Source Sans Pro" panose="020B0503030403020204"/>
              </a:rPr>
              <a:t>matrix can reduce the effect of vanishing gradient</a:t>
            </a:r>
            <a:r>
              <a:rPr kumimoji="0" lang="zh-CN" altLang="zh-CN" sz="800" b="0" i="0" u="none" strike="noStrike" cap="none" normalizeH="0" baseline="0" smtClean="0">
                <a:ln>
                  <a:noFill/>
                </a:ln>
                <a:solidFill>
                  <a:schemeClr val="tx1"/>
                </a:solidFill>
                <a:effectLst/>
                <a:latin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5122" name="Picture 2" descr="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488" y="-90488"/>
            <a:ext cx="171450" cy="104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本框 6"/>
              <p:cNvSpPr txBox="1"/>
              <p:nvPr/>
            </p:nvSpPr>
            <p:spPr>
              <a:xfrm>
                <a:off x="895892" y="2025771"/>
                <a:ext cx="7417929" cy="2416046"/>
              </a:xfrm>
              <a:prstGeom prst="rect">
                <a:avLst/>
              </a:prstGeom>
              <a:noFill/>
            </p:spPr>
            <p:txBody>
              <a:bodyPr wrap="square" rtlCol="0">
                <a:spAutoFit/>
              </a:bodyPr>
              <a:lstStyle/>
              <a:p>
                <a:pPr marL="285750" indent="-285750">
                  <a:spcAft>
                    <a:spcPts val="600"/>
                  </a:spcAft>
                  <a:buFont typeface="Wingdings" panose="05000000000000000000" pitchFamily="2" charset="2"/>
                  <a:buChar char="p"/>
                </a:pPr>
                <a:r>
                  <a:rPr lang="en-HK" altLang="zh-CN" dirty="0" smtClean="0">
                    <a:latin typeface="Times New Roman" panose="02020603050405020304" pitchFamily="18" charset="0"/>
                    <a:cs typeface="Times New Roman" panose="02020603050405020304" pitchFamily="18" charset="0"/>
                  </a:rPr>
                  <a:t>Proper initialization of the </a:t>
                </a:r>
                <a14:m>
                  <m:oMath xmlns:m="http://schemas.openxmlformats.org/officeDocument/2006/math">
                    <m:r>
                      <a:rPr lang="en-HK" altLang="zh-CN" b="0" i="1" smtClean="0">
                        <a:latin typeface="Cambria Math" panose="02040503050406030204" pitchFamily="18" charset="0"/>
                      </a:rPr>
                      <m:t>𝑊</m:t>
                    </m:r>
                  </m:oMath>
                </a14:m>
                <a:r>
                  <a:rPr lang="zh-CN" altLang="en-US" dirty="0" smtClean="0">
                    <a:latin typeface="Times New Roman" panose="02020603050405020304" pitchFamily="18" charset="0"/>
                    <a:cs typeface="Times New Roman" panose="02020603050405020304" pitchFamily="18" charset="0"/>
                  </a:rPr>
                  <a:t> </a:t>
                </a:r>
                <a:r>
                  <a:rPr lang="en-HK" altLang="zh-CN" dirty="0" smtClean="0">
                    <a:latin typeface="Times New Roman" panose="02020603050405020304" pitchFamily="18" charset="0"/>
                    <a:cs typeface="Times New Roman" panose="02020603050405020304" pitchFamily="18" charset="0"/>
                  </a:rPr>
                  <a:t>matrix can reduce the effect of vanishing gradients</a:t>
                </a:r>
              </a:p>
              <a:p>
                <a:pPr marL="285750" indent="-285750">
                  <a:spcAft>
                    <a:spcPts val="600"/>
                  </a:spcAft>
                  <a:buFont typeface="Wingdings" panose="05000000000000000000" pitchFamily="2" charset="2"/>
                  <a:buChar char="p"/>
                </a:pPr>
                <a:r>
                  <a:rPr lang="en-HK" altLang="zh-CN" dirty="0" smtClean="0">
                    <a:latin typeface="Times New Roman" panose="02020603050405020304" pitchFamily="18" charset="0"/>
                    <a:cs typeface="Times New Roman" panose="02020603050405020304" pitchFamily="18" charset="0"/>
                  </a:rPr>
                  <a:t>Use </a:t>
                </a:r>
                <a:r>
                  <a:rPr lang="en-HK" altLang="zh-CN" dirty="0" err="1" smtClean="0">
                    <a:latin typeface="Times New Roman" panose="02020603050405020304" pitchFamily="18" charset="0"/>
                    <a:cs typeface="Times New Roman" panose="02020603050405020304" pitchFamily="18" charset="0"/>
                  </a:rPr>
                  <a:t>ReLU</a:t>
                </a:r>
                <a:r>
                  <a:rPr lang="en-HK" altLang="zh-CN" dirty="0" smtClean="0">
                    <a:latin typeface="Times New Roman" panose="02020603050405020304" pitchFamily="18" charset="0"/>
                    <a:cs typeface="Times New Roman" panose="02020603050405020304" pitchFamily="18" charset="0"/>
                  </a:rPr>
                  <a:t> instead of </a:t>
                </a:r>
                <a:r>
                  <a:rPr lang="en-HK" altLang="zh-CN" dirty="0" err="1" smtClean="0">
                    <a:latin typeface="Times New Roman" panose="02020603050405020304" pitchFamily="18" charset="0"/>
                    <a:cs typeface="Times New Roman" panose="02020603050405020304" pitchFamily="18" charset="0"/>
                  </a:rPr>
                  <a:t>tanh</a:t>
                </a:r>
                <a:r>
                  <a:rPr lang="en-HK" altLang="zh-CN" dirty="0" smtClean="0">
                    <a:latin typeface="Times New Roman" panose="02020603050405020304" pitchFamily="18" charset="0"/>
                    <a:cs typeface="Times New Roman" panose="02020603050405020304" pitchFamily="18" charset="0"/>
                  </a:rPr>
                  <a:t> or sigmoid activation function</a:t>
                </a:r>
              </a:p>
              <a:p>
                <a:pPr>
                  <a:spcAft>
                    <a:spcPts val="600"/>
                  </a:spcAft>
                </a:pPr>
                <a:r>
                  <a:rPr lang="en-HK" altLang="zh-CN" dirty="0" smtClean="0"/>
                  <a:t>      </a:t>
                </a:r>
                <a:r>
                  <a:rPr lang="en-HK" altLang="zh-CN" i="1" dirty="0" err="1" smtClean="0"/>
                  <a:t>ReLU</a:t>
                </a:r>
                <a:r>
                  <a:rPr lang="en-HK" altLang="zh-CN" i="1" dirty="0" smtClean="0"/>
                  <a:t> derivate is a constant of either 0 or 1, so it isn’t likely to suffer</a:t>
                </a:r>
              </a:p>
              <a:p>
                <a:pPr>
                  <a:spcAft>
                    <a:spcPts val="600"/>
                  </a:spcAft>
                </a:pPr>
                <a:r>
                  <a:rPr lang="en-HK" altLang="zh-CN" i="1" dirty="0"/>
                  <a:t> </a:t>
                </a:r>
                <a:r>
                  <a:rPr lang="en-HK" altLang="zh-CN" i="1" dirty="0" smtClean="0"/>
                  <a:t>     from vanishing gradients</a:t>
                </a:r>
              </a:p>
              <a:p>
                <a:pPr marL="285750" indent="-285750">
                  <a:spcAft>
                    <a:spcPts val="600"/>
                  </a:spcAft>
                  <a:buFont typeface="Wingdings" panose="05000000000000000000" pitchFamily="2" charset="2"/>
                  <a:buChar char="p"/>
                </a:pPr>
                <a:r>
                  <a:rPr lang="en-HK" altLang="zh-CN" dirty="0">
                    <a:latin typeface="Times New Roman" panose="02020603050405020304" pitchFamily="18" charset="0"/>
                    <a:cs typeface="Times New Roman" panose="02020603050405020304" pitchFamily="18" charset="0"/>
                  </a:rPr>
                  <a:t>Use Long Short-Term </a:t>
                </a:r>
                <a:r>
                  <a:rPr lang="en-HK" altLang="zh-CN" dirty="0" smtClean="0">
                    <a:latin typeface="Times New Roman" panose="02020603050405020304" pitchFamily="18" charset="0"/>
                    <a:cs typeface="Times New Roman" panose="02020603050405020304" pitchFamily="18" charset="0"/>
                  </a:rPr>
                  <a:t>Memory or </a:t>
                </a:r>
                <a:r>
                  <a:rPr lang="en-HK" altLang="zh-CN" dirty="0">
                    <a:latin typeface="Times New Roman" panose="02020603050405020304" pitchFamily="18" charset="0"/>
                    <a:cs typeface="Times New Roman" panose="02020603050405020304" pitchFamily="18" charset="0"/>
                  </a:rPr>
                  <a:t>Gated Recurrent unit </a:t>
                </a:r>
                <a:r>
                  <a:rPr lang="en-HK" altLang="zh-CN" dirty="0" smtClean="0">
                    <a:latin typeface="Times New Roman" panose="02020603050405020304" pitchFamily="18" charset="0"/>
                    <a:cs typeface="Times New Roman" panose="02020603050405020304" pitchFamily="18" charset="0"/>
                  </a:rPr>
                  <a:t>architectures</a:t>
                </a:r>
              </a:p>
              <a:p>
                <a:pPr>
                  <a:spcAft>
                    <a:spcPts val="600"/>
                  </a:spcAft>
                </a:pPr>
                <a:r>
                  <a:rPr lang="en-HK" altLang="zh-CN" i="1" dirty="0" smtClean="0"/>
                  <a:t>     LSTM </a:t>
                </a:r>
                <a:r>
                  <a:rPr lang="en-HK" altLang="zh-CN" i="1" dirty="0"/>
                  <a:t>will be introduced later</a:t>
                </a:r>
                <a:endParaRPr lang="zh-CN" altLang="en-US" i="1" dirty="0"/>
              </a:p>
            </p:txBody>
          </p:sp>
        </mc:Choice>
        <mc:Fallback>
          <p:sp>
            <p:nvSpPr>
              <p:cNvPr id="7" name="文本框 6"/>
              <p:cNvSpPr txBox="1">
                <a:spLocks noRot="1" noChangeAspect="1" noMove="1" noResize="1" noEditPoints="1" noAdjustHandles="1" noChangeArrowheads="1" noChangeShapeType="1" noTextEdit="1"/>
              </p:cNvSpPr>
              <p:nvPr/>
            </p:nvSpPr>
            <p:spPr>
              <a:xfrm>
                <a:off x="895892" y="2034026"/>
                <a:ext cx="7417929" cy="2416046"/>
              </a:xfrm>
              <a:prstGeom prst="rect">
                <a:avLst/>
              </a:prstGeom>
              <a:blipFill rotWithShape="0">
                <a:blip r:embed="rId2"/>
                <a:stretch>
                  <a:fillRect l="-575" t="-1259" r="-411" b="-302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p:cNvSpPr txBox="1"/>
              <p:nvPr/>
            </p:nvSpPr>
            <p:spPr>
              <a:xfrm>
                <a:off x="4565217" y="3685901"/>
                <a:ext cx="2875531"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1600" i="1">
                              <a:latin typeface="Cambria Math" charset="0"/>
                            </a:rPr>
                          </m:ctrlPr>
                        </m:sSubPr>
                        <m:e>
                          <m:acc>
                            <m:accPr>
                              <m:chr m:val="⃗"/>
                              <m:ctrlPr>
                                <a:rPr lang="zh-CN" altLang="en-US" sz="1600" i="1">
                                  <a:latin typeface="Cambria Math" charset="0"/>
                                </a:rPr>
                              </m:ctrlPr>
                            </m:accPr>
                            <m:e>
                              <m:r>
                                <a:rPr lang="en-HK" altLang="zh-CN" sz="1600" i="1">
                                  <a:latin typeface="Cambria Math" panose="02040503050406030204" pitchFamily="18" charset="0"/>
                                </a:rPr>
                                <m:t>h</m:t>
                              </m:r>
                            </m:e>
                          </m:acc>
                        </m:e>
                        <m:sub>
                          <m:r>
                            <a:rPr lang="en-HK" altLang="zh-CN" sz="1600" i="1">
                              <a:latin typeface="Cambria Math" panose="02040503050406030204" pitchFamily="18" charset="0"/>
                            </a:rPr>
                            <m:t>𝑡</m:t>
                          </m:r>
                        </m:sub>
                      </m:sSub>
                      <m:r>
                        <a:rPr lang="en-HK" altLang="zh-CN" sz="1600" i="1">
                          <a:latin typeface="Cambria Math" panose="02040503050406030204" pitchFamily="18" charset="0"/>
                        </a:rPr>
                        <m:t>=</m:t>
                      </m:r>
                      <m:r>
                        <a:rPr lang="en-HK" altLang="zh-CN" sz="1600" i="1">
                          <a:latin typeface="Cambria Math" panose="02040503050406030204" pitchFamily="18" charset="0"/>
                        </a:rPr>
                        <m:t>𝑓</m:t>
                      </m:r>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𝑊</m:t>
                          </m:r>
                        </m:e>
                        <m:sub>
                          <m:r>
                            <a:rPr lang="en-HK" altLang="zh-CN" sz="1600" i="1">
                              <a:latin typeface="Cambria Math" panose="02040503050406030204" pitchFamily="18" charset="0"/>
                            </a:rPr>
                            <m:t>𝑥</m:t>
                          </m:r>
                          <m:acc>
                            <m:accPr>
                              <m:chr m:val="⃗"/>
                              <m:ctrlPr>
                                <a:rPr lang="en-HK" altLang="zh-CN" sz="1600" i="1">
                                  <a:latin typeface="Cambria Math" charset="0"/>
                                </a:rPr>
                              </m:ctrlPr>
                            </m:accPr>
                            <m:e>
                              <m:r>
                                <a:rPr lang="en-HK" altLang="zh-CN" sz="1600" i="1">
                                  <a:latin typeface="Cambria Math" panose="02040503050406030204" pitchFamily="18" charset="0"/>
                                </a:rPr>
                                <m:t>h</m:t>
                              </m:r>
                            </m:e>
                          </m:acc>
                        </m:sub>
                      </m:sSub>
                      <m:sSub>
                        <m:sSubPr>
                          <m:ctrlPr>
                            <a:rPr lang="en-HK" altLang="zh-CN" sz="1600" i="1">
                              <a:latin typeface="Cambria Math" charset="0"/>
                            </a:rPr>
                          </m:ctrlPr>
                        </m:sSubPr>
                        <m:e>
                          <m:r>
                            <a:rPr lang="en-HK" altLang="zh-CN" sz="1600" i="1">
                              <a:latin typeface="Cambria Math" panose="02040503050406030204" pitchFamily="18" charset="0"/>
                            </a:rPr>
                            <m:t>𝑥</m:t>
                          </m:r>
                        </m:e>
                        <m:sub>
                          <m:r>
                            <a:rPr lang="en-HK" altLang="zh-CN" sz="1600" i="1">
                              <a:latin typeface="Cambria Math" panose="02040503050406030204" pitchFamily="18" charset="0"/>
                            </a:rPr>
                            <m:t>𝑡</m:t>
                          </m:r>
                        </m:sub>
                      </m:sSub>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𝑊</m:t>
                          </m:r>
                        </m:e>
                        <m:sub>
                          <m:acc>
                            <m:accPr>
                              <m:chr m:val="⃗"/>
                              <m:ctrlPr>
                                <a:rPr lang="en-HK" altLang="zh-CN" sz="1600" i="1">
                                  <a:latin typeface="Cambria Math" charset="0"/>
                                </a:rPr>
                              </m:ctrlPr>
                            </m:accPr>
                            <m:e>
                              <m:r>
                                <a:rPr lang="en-HK" altLang="zh-CN" sz="1600" i="1">
                                  <a:latin typeface="Cambria Math" panose="02040503050406030204" pitchFamily="18" charset="0"/>
                                </a:rPr>
                                <m:t>h</m:t>
                              </m:r>
                            </m:e>
                          </m:acc>
                          <m:acc>
                            <m:accPr>
                              <m:chr m:val="⃗"/>
                              <m:ctrlPr>
                                <a:rPr lang="en-HK" altLang="zh-CN" sz="1600" i="1">
                                  <a:latin typeface="Cambria Math" charset="0"/>
                                </a:rPr>
                              </m:ctrlPr>
                            </m:accPr>
                            <m:e>
                              <m:r>
                                <a:rPr lang="en-HK" altLang="zh-CN" sz="1600" i="1">
                                  <a:latin typeface="Cambria Math" panose="02040503050406030204" pitchFamily="18" charset="0"/>
                                </a:rPr>
                                <m:t>h</m:t>
                              </m:r>
                            </m:e>
                          </m:acc>
                        </m:sub>
                      </m:sSub>
                      <m:sSub>
                        <m:sSubPr>
                          <m:ctrlPr>
                            <a:rPr lang="en-HK" altLang="zh-CN" sz="1600" i="1">
                              <a:latin typeface="Cambria Math" charset="0"/>
                            </a:rPr>
                          </m:ctrlPr>
                        </m:sSubPr>
                        <m:e>
                          <m:acc>
                            <m:accPr>
                              <m:chr m:val="⃗"/>
                              <m:ctrlPr>
                                <a:rPr lang="en-HK" altLang="zh-CN" sz="1600" i="1">
                                  <a:latin typeface="Cambria Math" charset="0"/>
                                </a:rPr>
                              </m:ctrlPr>
                            </m:accPr>
                            <m:e>
                              <m:r>
                                <a:rPr lang="en-HK" altLang="zh-CN" sz="1600" i="1">
                                  <a:latin typeface="Cambria Math" panose="02040503050406030204" pitchFamily="18" charset="0"/>
                                </a:rPr>
                                <m:t>h</m:t>
                              </m:r>
                            </m:e>
                          </m:acc>
                        </m:e>
                        <m:sub>
                          <m:r>
                            <a:rPr lang="en-HK" altLang="zh-CN" sz="1600" i="1">
                              <a:latin typeface="Cambria Math" panose="02040503050406030204" pitchFamily="18" charset="0"/>
                            </a:rPr>
                            <m:t>𝑡</m:t>
                          </m:r>
                          <m:r>
                            <a:rPr lang="en-HK" altLang="zh-CN" sz="1600" i="1">
                              <a:latin typeface="Cambria Math" panose="02040503050406030204" pitchFamily="18" charset="0"/>
                            </a:rPr>
                            <m:t>−1</m:t>
                          </m:r>
                        </m:sub>
                      </m:sSub>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𝑏</m:t>
                          </m:r>
                        </m:e>
                        <m:sub>
                          <m:acc>
                            <m:accPr>
                              <m:chr m:val="⃗"/>
                              <m:ctrlPr>
                                <a:rPr lang="en-HK" altLang="zh-CN" sz="1600" i="1">
                                  <a:latin typeface="Cambria Math" charset="0"/>
                                </a:rPr>
                              </m:ctrlPr>
                            </m:accPr>
                            <m:e>
                              <m:r>
                                <a:rPr lang="en-HK" altLang="zh-CN" sz="1600" i="1">
                                  <a:latin typeface="Cambria Math" panose="02040503050406030204" pitchFamily="18" charset="0"/>
                                </a:rPr>
                                <m:t>h</m:t>
                              </m:r>
                            </m:e>
                          </m:acc>
                        </m:sub>
                      </m:sSub>
                      <m:r>
                        <a:rPr lang="en-HK" altLang="zh-CN" sz="1600" i="1">
                          <a:latin typeface="Cambria Math" panose="02040503050406030204" pitchFamily="18" charset="0"/>
                        </a:rPr>
                        <m:t>)</m:t>
                      </m:r>
                    </m:oMath>
                  </m:oMathPara>
                </a14:m>
                <a:endParaRPr lang="zh-CN" altLang="en-US" sz="1600" dirty="0"/>
              </a:p>
            </p:txBody>
          </p:sp>
        </mc:Choice>
        <mc:Fallback>
          <p:sp>
            <p:nvSpPr>
              <p:cNvPr id="8" name="文本框 7"/>
              <p:cNvSpPr txBox="1">
                <a:spLocks noRot="1" noChangeAspect="1" noMove="1" noResize="1" noEditPoints="1" noAdjustHandles="1" noChangeArrowheads="1" noChangeShapeType="1" noTextEdit="1"/>
              </p:cNvSpPr>
              <p:nvPr/>
            </p:nvSpPr>
            <p:spPr>
              <a:xfrm>
                <a:off x="4565217" y="3685901"/>
                <a:ext cx="2875531" cy="308739"/>
              </a:xfrm>
              <a:prstGeom prst="rect">
                <a:avLst/>
              </a:prstGeom>
              <a:blipFill rotWithShape="0">
                <a:blip r:embed="rId1"/>
                <a:stretch>
                  <a:fillRect l="-1059" r="-1695" b="-22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583113" y="4085071"/>
                <a:ext cx="2875531"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1600" i="1">
                              <a:latin typeface="Cambria Math" charset="0"/>
                            </a:rPr>
                          </m:ctrlPr>
                        </m:sSubPr>
                        <m:e>
                          <m:acc>
                            <m:accPr>
                              <m:chr m:val="⃐"/>
                              <m:ctrlPr>
                                <a:rPr lang="en-HK" altLang="zh-CN" sz="1600" i="1">
                                  <a:latin typeface="Cambria Math" charset="0"/>
                                </a:rPr>
                              </m:ctrlPr>
                            </m:accPr>
                            <m:e>
                              <m:r>
                                <a:rPr lang="en-HK" altLang="zh-CN" sz="1600" i="1">
                                  <a:latin typeface="Cambria Math" panose="02040503050406030204" pitchFamily="18" charset="0"/>
                                </a:rPr>
                                <m:t>h</m:t>
                              </m:r>
                            </m:e>
                          </m:acc>
                        </m:e>
                        <m:sub>
                          <m:r>
                            <a:rPr lang="en-HK" altLang="zh-CN" sz="1600" i="1">
                              <a:latin typeface="Cambria Math" panose="02040503050406030204" pitchFamily="18" charset="0"/>
                            </a:rPr>
                            <m:t>𝑡</m:t>
                          </m:r>
                        </m:sub>
                      </m:sSub>
                      <m:r>
                        <a:rPr lang="en-HK" altLang="zh-CN" sz="1600" i="1">
                          <a:latin typeface="Cambria Math" panose="02040503050406030204" pitchFamily="18" charset="0"/>
                        </a:rPr>
                        <m:t>=</m:t>
                      </m:r>
                      <m:r>
                        <a:rPr lang="en-HK" altLang="zh-CN" sz="1600" i="1">
                          <a:latin typeface="Cambria Math" panose="02040503050406030204" pitchFamily="18" charset="0"/>
                        </a:rPr>
                        <m:t>𝑓</m:t>
                      </m:r>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𝑊</m:t>
                          </m:r>
                        </m:e>
                        <m:sub>
                          <m:r>
                            <a:rPr lang="en-HK" altLang="zh-CN" sz="1600" i="1">
                              <a:latin typeface="Cambria Math" panose="02040503050406030204" pitchFamily="18" charset="0"/>
                            </a:rPr>
                            <m:t>𝑥</m:t>
                          </m:r>
                          <m:acc>
                            <m:accPr>
                              <m:chr m:val="⃐"/>
                              <m:ctrlPr>
                                <a:rPr lang="en-HK" altLang="zh-CN" sz="1600" i="1">
                                  <a:latin typeface="Cambria Math" charset="0"/>
                                </a:rPr>
                              </m:ctrlPr>
                            </m:accPr>
                            <m:e>
                              <m:r>
                                <a:rPr lang="en-HK" altLang="zh-CN" sz="1600" i="1">
                                  <a:latin typeface="Cambria Math" panose="02040503050406030204" pitchFamily="18" charset="0"/>
                                </a:rPr>
                                <m:t>h</m:t>
                              </m:r>
                            </m:e>
                          </m:acc>
                        </m:sub>
                      </m:sSub>
                      <m:sSub>
                        <m:sSubPr>
                          <m:ctrlPr>
                            <a:rPr lang="en-HK" altLang="zh-CN" sz="1600" i="1">
                              <a:latin typeface="Cambria Math" charset="0"/>
                            </a:rPr>
                          </m:ctrlPr>
                        </m:sSubPr>
                        <m:e>
                          <m:r>
                            <a:rPr lang="en-HK" altLang="zh-CN" sz="1600" i="1">
                              <a:latin typeface="Cambria Math" panose="02040503050406030204" pitchFamily="18" charset="0"/>
                            </a:rPr>
                            <m:t>𝑥</m:t>
                          </m:r>
                        </m:e>
                        <m:sub>
                          <m:r>
                            <a:rPr lang="en-HK" altLang="zh-CN" sz="1600" i="1">
                              <a:latin typeface="Cambria Math" panose="02040503050406030204" pitchFamily="18" charset="0"/>
                            </a:rPr>
                            <m:t>𝑡</m:t>
                          </m:r>
                        </m:sub>
                      </m:sSub>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𝑊</m:t>
                          </m:r>
                        </m:e>
                        <m:sub>
                          <m:acc>
                            <m:accPr>
                              <m:chr m:val="⃐"/>
                              <m:ctrlPr>
                                <a:rPr lang="en-HK" altLang="zh-CN" sz="1600" i="1">
                                  <a:latin typeface="Cambria Math" charset="0"/>
                                </a:rPr>
                              </m:ctrlPr>
                            </m:accPr>
                            <m:e>
                              <m:r>
                                <a:rPr lang="en-HK" altLang="zh-CN" sz="1600" i="1">
                                  <a:latin typeface="Cambria Math" panose="02040503050406030204" pitchFamily="18" charset="0"/>
                                </a:rPr>
                                <m:t>h</m:t>
                              </m:r>
                            </m:e>
                          </m:acc>
                          <m:acc>
                            <m:accPr>
                              <m:chr m:val="⃐"/>
                              <m:ctrlPr>
                                <a:rPr lang="en-HK" altLang="zh-CN" sz="1600" i="1">
                                  <a:latin typeface="Cambria Math" charset="0"/>
                                </a:rPr>
                              </m:ctrlPr>
                            </m:accPr>
                            <m:e>
                              <m:r>
                                <a:rPr lang="en-HK" altLang="zh-CN" sz="1600" i="1">
                                  <a:latin typeface="Cambria Math" panose="02040503050406030204" pitchFamily="18" charset="0"/>
                                </a:rPr>
                                <m:t>h</m:t>
                              </m:r>
                            </m:e>
                          </m:acc>
                        </m:sub>
                      </m:sSub>
                      <m:sSub>
                        <m:sSubPr>
                          <m:ctrlPr>
                            <a:rPr lang="en-HK" altLang="zh-CN" sz="1600" i="1">
                              <a:latin typeface="Cambria Math" charset="0"/>
                            </a:rPr>
                          </m:ctrlPr>
                        </m:sSubPr>
                        <m:e>
                          <m:acc>
                            <m:accPr>
                              <m:chr m:val="⃐"/>
                              <m:ctrlPr>
                                <a:rPr lang="en-HK" altLang="zh-CN" sz="1600" i="1">
                                  <a:latin typeface="Cambria Math" charset="0"/>
                                </a:rPr>
                              </m:ctrlPr>
                            </m:accPr>
                            <m:e>
                              <m:r>
                                <a:rPr lang="en-HK" altLang="zh-CN" sz="1600" i="1">
                                  <a:latin typeface="Cambria Math" panose="02040503050406030204" pitchFamily="18" charset="0"/>
                                </a:rPr>
                                <m:t>h</m:t>
                              </m:r>
                            </m:e>
                          </m:acc>
                        </m:e>
                        <m:sub>
                          <m:r>
                            <a:rPr lang="en-HK" altLang="zh-CN" sz="1600" i="1">
                              <a:latin typeface="Cambria Math" panose="02040503050406030204" pitchFamily="18" charset="0"/>
                            </a:rPr>
                            <m:t>𝑡</m:t>
                          </m:r>
                          <m:r>
                            <a:rPr lang="en-HK" altLang="zh-CN" sz="1600" i="1">
                              <a:latin typeface="Cambria Math" panose="02040503050406030204" pitchFamily="18" charset="0"/>
                            </a:rPr>
                            <m:t>−1</m:t>
                          </m:r>
                        </m:sub>
                      </m:sSub>
                      <m:r>
                        <a:rPr lang="en-HK" altLang="zh-CN" sz="1600" i="1">
                          <a:latin typeface="Cambria Math" panose="02040503050406030204" pitchFamily="18" charset="0"/>
                        </a:rPr>
                        <m:t>+</m:t>
                      </m:r>
                      <m:sSub>
                        <m:sSubPr>
                          <m:ctrlPr>
                            <a:rPr lang="en-HK" altLang="zh-CN" sz="1600" i="1">
                              <a:latin typeface="Cambria Math" charset="0"/>
                            </a:rPr>
                          </m:ctrlPr>
                        </m:sSubPr>
                        <m:e>
                          <m:r>
                            <a:rPr lang="en-HK" altLang="zh-CN" sz="1600" i="1">
                              <a:latin typeface="Cambria Math" panose="02040503050406030204" pitchFamily="18" charset="0"/>
                            </a:rPr>
                            <m:t>𝑏</m:t>
                          </m:r>
                        </m:e>
                        <m:sub>
                          <m:acc>
                            <m:accPr>
                              <m:chr m:val="⃐"/>
                              <m:ctrlPr>
                                <a:rPr lang="en-HK" altLang="zh-CN" sz="1600" i="1">
                                  <a:latin typeface="Cambria Math" charset="0"/>
                                </a:rPr>
                              </m:ctrlPr>
                            </m:accPr>
                            <m:e>
                              <m:r>
                                <a:rPr lang="en-HK" altLang="zh-CN" sz="1600" i="1">
                                  <a:latin typeface="Cambria Math" panose="02040503050406030204" pitchFamily="18" charset="0"/>
                                </a:rPr>
                                <m:t>h</m:t>
                              </m:r>
                            </m:e>
                          </m:acc>
                        </m:sub>
                      </m:sSub>
                      <m:r>
                        <a:rPr lang="en-HK" altLang="zh-CN" sz="1600" i="1">
                          <a:latin typeface="Cambria Math" panose="02040503050406030204" pitchFamily="18" charset="0"/>
                        </a:rPr>
                        <m:t>)</m:t>
                      </m:r>
                    </m:oMath>
                  </m:oMathPara>
                </a14:m>
                <a:endParaRPr lang="zh-CN" altLang="en-US" sz="1600" dirty="0"/>
              </a:p>
            </p:txBody>
          </p:sp>
        </mc:Choice>
        <mc:Fallback>
          <p:sp>
            <p:nvSpPr>
              <p:cNvPr id="9" name="文本框 8"/>
              <p:cNvSpPr txBox="1">
                <a:spLocks noRot="1" noChangeAspect="1" noMove="1" noResize="1" noEditPoints="1" noAdjustHandles="1" noChangeArrowheads="1" noChangeShapeType="1" noTextEdit="1"/>
              </p:cNvSpPr>
              <p:nvPr/>
            </p:nvSpPr>
            <p:spPr>
              <a:xfrm>
                <a:off x="4583113" y="4085071"/>
                <a:ext cx="2875531" cy="308739"/>
              </a:xfrm>
              <a:prstGeom prst="rect">
                <a:avLst/>
              </a:prstGeom>
              <a:blipFill rotWithShape="0">
                <a:blip r:embed="rId2"/>
                <a:stretch>
                  <a:fillRect l="-1059" r="-1695" b="-2156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838163" y="4782801"/>
                <a:ext cx="2095767" cy="294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1400" i="1">
                              <a:latin typeface="Cambria Math" charset="0"/>
                            </a:rPr>
                          </m:ctrlPr>
                        </m:sSubPr>
                        <m:e>
                          <m:r>
                            <a:rPr lang="en-HK" altLang="zh-CN" sz="1400" i="1">
                              <a:latin typeface="Cambria Math" panose="02040503050406030204" pitchFamily="18" charset="0"/>
                            </a:rPr>
                            <m:t>𝑦</m:t>
                          </m:r>
                        </m:e>
                        <m:sub>
                          <m:r>
                            <a:rPr lang="en-HK" altLang="zh-CN" sz="1400" i="1">
                              <a:latin typeface="Cambria Math" panose="02040503050406030204" pitchFamily="18" charset="0"/>
                            </a:rPr>
                            <m:t>𝑡</m:t>
                          </m:r>
                        </m:sub>
                      </m:sSub>
                      <m:r>
                        <a:rPr lang="en-HK" altLang="zh-CN" sz="1400" i="1">
                          <a:latin typeface="Cambria Math" panose="02040503050406030204" pitchFamily="18" charset="0"/>
                        </a:rPr>
                        <m:t>=</m:t>
                      </m:r>
                      <m:sSub>
                        <m:sSubPr>
                          <m:ctrlPr>
                            <a:rPr lang="en-HK" altLang="zh-CN" sz="1400" i="1">
                              <a:latin typeface="Cambria Math" charset="0"/>
                            </a:rPr>
                          </m:ctrlPr>
                        </m:sSubPr>
                        <m:e>
                          <m:r>
                            <a:rPr lang="en-HK" altLang="zh-CN" sz="1400" i="1">
                              <a:latin typeface="Cambria Math" panose="02040503050406030204" pitchFamily="18" charset="0"/>
                            </a:rPr>
                            <m:t>𝑊</m:t>
                          </m:r>
                        </m:e>
                        <m:sub>
                          <m:acc>
                            <m:accPr>
                              <m:chr m:val="⃗"/>
                              <m:ctrlPr>
                                <a:rPr lang="en-HK" altLang="zh-CN" sz="1400" i="1">
                                  <a:latin typeface="Cambria Math" charset="0"/>
                                </a:rPr>
                              </m:ctrlPr>
                            </m:accPr>
                            <m:e>
                              <m:r>
                                <a:rPr lang="en-HK" altLang="zh-CN" sz="1400" i="1">
                                  <a:latin typeface="Cambria Math" panose="02040503050406030204" pitchFamily="18" charset="0"/>
                                </a:rPr>
                                <m:t>h</m:t>
                              </m:r>
                            </m:e>
                          </m:acc>
                          <m:r>
                            <a:rPr lang="en-HK" altLang="zh-CN" sz="1400" i="1">
                              <a:latin typeface="Cambria Math" panose="02040503050406030204" pitchFamily="18" charset="0"/>
                            </a:rPr>
                            <m:t>𝑦</m:t>
                          </m:r>
                        </m:sub>
                      </m:sSub>
                      <m:sSub>
                        <m:sSubPr>
                          <m:ctrlPr>
                            <a:rPr lang="en-HK" altLang="zh-CN" sz="1400" i="1">
                              <a:latin typeface="Cambria Math" charset="0"/>
                            </a:rPr>
                          </m:ctrlPr>
                        </m:sSubPr>
                        <m:e>
                          <m:acc>
                            <m:accPr>
                              <m:chr m:val="⃗"/>
                              <m:ctrlPr>
                                <a:rPr lang="en-HK" altLang="zh-CN" sz="1400" i="1">
                                  <a:latin typeface="Cambria Math" charset="0"/>
                                </a:rPr>
                              </m:ctrlPr>
                            </m:accPr>
                            <m:e>
                              <m:r>
                                <a:rPr lang="en-HK" altLang="zh-CN" sz="1400" i="1">
                                  <a:latin typeface="Cambria Math" panose="02040503050406030204" pitchFamily="18" charset="0"/>
                                </a:rPr>
                                <m:t>h</m:t>
                              </m:r>
                            </m:e>
                          </m:acc>
                        </m:e>
                        <m:sub>
                          <m:r>
                            <a:rPr lang="en-HK" altLang="zh-CN" sz="1400" i="1">
                              <a:latin typeface="Cambria Math" panose="02040503050406030204" pitchFamily="18" charset="0"/>
                            </a:rPr>
                            <m:t>𝑡</m:t>
                          </m:r>
                        </m:sub>
                      </m:sSub>
                      <m:r>
                        <a:rPr lang="en-HK" altLang="zh-CN" sz="1400" i="1">
                          <a:latin typeface="Cambria Math" panose="02040503050406030204" pitchFamily="18" charset="0"/>
                        </a:rPr>
                        <m:t>+</m:t>
                      </m:r>
                      <m:sSub>
                        <m:sSubPr>
                          <m:ctrlPr>
                            <a:rPr lang="en-HK" altLang="zh-CN" sz="1400" i="1">
                              <a:latin typeface="Cambria Math" charset="0"/>
                            </a:rPr>
                          </m:ctrlPr>
                        </m:sSubPr>
                        <m:e>
                          <m:r>
                            <a:rPr lang="en-HK" altLang="zh-CN" sz="1400" i="1">
                              <a:latin typeface="Cambria Math" panose="02040503050406030204" pitchFamily="18" charset="0"/>
                            </a:rPr>
                            <m:t>𝑊</m:t>
                          </m:r>
                        </m:e>
                        <m:sub>
                          <m:acc>
                            <m:accPr>
                              <m:chr m:val="⃐"/>
                              <m:ctrlPr>
                                <a:rPr lang="en-HK" altLang="zh-CN" sz="1400" i="1">
                                  <a:latin typeface="Cambria Math" charset="0"/>
                                </a:rPr>
                              </m:ctrlPr>
                            </m:accPr>
                            <m:e>
                              <m:r>
                                <a:rPr lang="en-HK" altLang="zh-CN" sz="1400" i="1">
                                  <a:latin typeface="Cambria Math" panose="02040503050406030204" pitchFamily="18" charset="0"/>
                                </a:rPr>
                                <m:t>h</m:t>
                              </m:r>
                            </m:e>
                          </m:acc>
                          <m:r>
                            <a:rPr lang="en-HK" altLang="zh-CN" sz="1400" i="1">
                              <a:latin typeface="Cambria Math" panose="02040503050406030204" pitchFamily="18" charset="0"/>
                            </a:rPr>
                            <m:t>𝑦</m:t>
                          </m:r>
                        </m:sub>
                      </m:sSub>
                      <m:sSub>
                        <m:sSubPr>
                          <m:ctrlPr>
                            <a:rPr lang="en-HK" altLang="zh-CN" sz="1400" i="1">
                              <a:latin typeface="Cambria Math" charset="0"/>
                            </a:rPr>
                          </m:ctrlPr>
                        </m:sSubPr>
                        <m:e>
                          <m:acc>
                            <m:accPr>
                              <m:chr m:val="⃐"/>
                              <m:ctrlPr>
                                <a:rPr lang="en-HK" altLang="zh-CN" sz="1400" i="1">
                                  <a:latin typeface="Cambria Math" charset="0"/>
                                </a:rPr>
                              </m:ctrlPr>
                            </m:accPr>
                            <m:e>
                              <m:r>
                                <a:rPr lang="en-HK" altLang="zh-CN" sz="1400" i="1">
                                  <a:latin typeface="Cambria Math" panose="02040503050406030204" pitchFamily="18" charset="0"/>
                                </a:rPr>
                                <m:t>h</m:t>
                              </m:r>
                            </m:e>
                          </m:acc>
                        </m:e>
                        <m:sub>
                          <m:r>
                            <a:rPr lang="en-HK" altLang="zh-CN" sz="1400" i="1">
                              <a:latin typeface="Cambria Math" panose="02040503050406030204" pitchFamily="18" charset="0"/>
                            </a:rPr>
                            <m:t>𝑡</m:t>
                          </m:r>
                        </m:sub>
                      </m:sSub>
                      <m:r>
                        <a:rPr lang="en-HK" altLang="zh-CN" sz="1400" i="1">
                          <a:latin typeface="Cambria Math" panose="02040503050406030204" pitchFamily="18" charset="0"/>
                        </a:rPr>
                        <m:t>+</m:t>
                      </m:r>
                      <m:sSub>
                        <m:sSubPr>
                          <m:ctrlPr>
                            <a:rPr lang="en-HK" altLang="zh-CN" sz="1400" i="1">
                              <a:latin typeface="Cambria Math" charset="0"/>
                            </a:rPr>
                          </m:ctrlPr>
                        </m:sSubPr>
                        <m:e>
                          <m:r>
                            <a:rPr lang="en-HK" altLang="zh-CN" sz="1400" i="1">
                              <a:latin typeface="Cambria Math" panose="02040503050406030204" pitchFamily="18" charset="0"/>
                            </a:rPr>
                            <m:t>𝑏</m:t>
                          </m:r>
                        </m:e>
                        <m:sub>
                          <m:r>
                            <a:rPr lang="en-HK" altLang="zh-CN" sz="1400" i="1">
                              <a:latin typeface="Cambria Math" panose="02040503050406030204" pitchFamily="18" charset="0"/>
                            </a:rPr>
                            <m:t>𝑦</m:t>
                          </m:r>
                        </m:sub>
                      </m:sSub>
                    </m:oMath>
                  </m:oMathPara>
                </a14:m>
                <a:endParaRPr lang="zh-CN" altLang="en-US" sz="1400" dirty="0"/>
              </a:p>
            </p:txBody>
          </p:sp>
        </mc:Choice>
        <mc:Fallback>
          <p:sp>
            <p:nvSpPr>
              <p:cNvPr id="11" name="文本框 10"/>
              <p:cNvSpPr txBox="1">
                <a:spLocks noRot="1" noChangeAspect="1" noMove="1" noResize="1" noEditPoints="1" noAdjustHandles="1" noChangeArrowheads="1" noChangeShapeType="1" noTextEdit="1"/>
              </p:cNvSpPr>
              <p:nvPr/>
            </p:nvSpPr>
            <p:spPr>
              <a:xfrm>
                <a:off x="4838163" y="4782801"/>
                <a:ext cx="2095767" cy="294183"/>
              </a:xfrm>
              <a:prstGeom prst="rect">
                <a:avLst/>
              </a:prstGeom>
              <a:blipFill rotWithShape="0">
                <a:blip r:embed="rId3"/>
                <a:stretch>
                  <a:fillRect l="-1458" b="-14583"/>
                </a:stretch>
              </a:blipFill>
            </p:spPr>
            <p:txBody>
              <a:bodyPr/>
              <a:lstStyle/>
              <a:p>
                <a:r>
                  <a:rPr lang="zh-CN" altLang="en-US">
                    <a:noFill/>
                  </a:rPr>
                  <a:t> </a:t>
                </a:r>
                <a:endParaRPr lang="zh-CN" altLang="en-US">
                  <a:noFill/>
                </a:endParaRPr>
              </a:p>
            </p:txBody>
          </p:sp>
        </mc:Fallback>
      </mc:AlternateContent>
      <p:sp>
        <p:nvSpPr>
          <p:cNvPr id="13" name="右大括号 12"/>
          <p:cNvSpPr/>
          <p:nvPr/>
        </p:nvSpPr>
        <p:spPr>
          <a:xfrm>
            <a:off x="7481226" y="3841905"/>
            <a:ext cx="152650" cy="49119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文本框 13"/>
          <p:cNvSpPr txBox="1"/>
          <p:nvPr/>
        </p:nvSpPr>
        <p:spPr>
          <a:xfrm>
            <a:off x="7743739" y="3642474"/>
            <a:ext cx="1274311" cy="922020"/>
          </a:xfrm>
          <a:prstGeom prst="rect">
            <a:avLst/>
          </a:prstGeom>
          <a:solidFill>
            <a:schemeClr val="accent1">
              <a:lumMod val="20000"/>
              <a:lumOff val="80000"/>
            </a:schemeClr>
          </a:solidFill>
          <a:ln>
            <a:solidFill>
              <a:srgbClr val="0070C0"/>
            </a:solidFill>
          </a:ln>
        </p:spPr>
        <p:txBody>
          <a:bodyPr wrap="square" rtlCol="0">
            <a:spAutoFit/>
          </a:bodyPr>
          <a:lstStyle/>
          <a:p>
            <a:r>
              <a:rPr lang="en-US" altLang="zh-CN" sz="1350" dirty="0"/>
              <a:t>训练序列向前和向后到两个独立的复现隐藏层</a:t>
            </a:r>
            <a:endParaRPr lang="en-US" altLang="zh-CN" sz="1350" dirty="0"/>
          </a:p>
        </p:txBody>
      </p:sp>
      <p:sp>
        <p:nvSpPr>
          <p:cNvPr id="16" name="左大括号 15"/>
          <p:cNvSpPr/>
          <p:nvPr/>
        </p:nvSpPr>
        <p:spPr>
          <a:xfrm rot="16200000">
            <a:off x="5707104" y="4819974"/>
            <a:ext cx="276225" cy="818866"/>
          </a:xfrm>
          <a:prstGeom prst="leftBrace">
            <a:avLst>
              <a:gd name="adj1" fmla="val 8333"/>
              <a:gd name="adj2" fmla="val 475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文本框 16"/>
          <p:cNvSpPr txBox="1"/>
          <p:nvPr/>
        </p:nvSpPr>
        <p:spPr>
          <a:xfrm>
            <a:off x="4869949" y="5465975"/>
            <a:ext cx="2032194" cy="506730"/>
          </a:xfrm>
          <a:prstGeom prst="rect">
            <a:avLst/>
          </a:prstGeom>
          <a:solidFill>
            <a:schemeClr val="accent1">
              <a:lumMod val="20000"/>
              <a:lumOff val="80000"/>
            </a:schemeClr>
          </a:solidFill>
          <a:ln>
            <a:solidFill>
              <a:srgbClr val="0070C0"/>
            </a:solidFill>
          </a:ln>
        </p:spPr>
        <p:txBody>
          <a:bodyPr wrap="square" rtlCol="0">
            <a:spAutoFit/>
          </a:bodyPr>
          <a:lstStyle/>
          <a:p>
            <a:r>
              <a:rPr lang="en-US" altLang="zh-CN" sz="1350" dirty="0"/>
              <a:t>过去和未来的背景决定了产出</a:t>
            </a:r>
            <a:endParaRPr lang="en-US" altLang="zh-CN" sz="1350" dirty="0"/>
          </a:p>
        </p:txBody>
      </p:sp>
      <p:sp>
        <p:nvSpPr>
          <p:cNvPr id="18" name="矩形 17"/>
          <p:cNvSpPr/>
          <p:nvPr/>
        </p:nvSpPr>
        <p:spPr>
          <a:xfrm>
            <a:off x="1198502" y="5973806"/>
            <a:ext cx="1857736" cy="323165"/>
          </a:xfrm>
          <a:prstGeom prst="rect">
            <a:avLst/>
          </a:prstGeom>
        </p:spPr>
        <p:txBody>
          <a:bodyPr wrap="square">
            <a:spAutoFit/>
          </a:bodyPr>
          <a:lstStyle/>
          <a:p>
            <a:r>
              <a:rPr lang="en-US" altLang="zh-CN" sz="1500" b="1" dirty="0" smtClean="0">
                <a:solidFill>
                  <a:srgbClr val="131413"/>
                </a:solidFill>
                <a:latin typeface="Times New Roman" panose="02020603050405020304" pitchFamily="18" charset="0"/>
                <a:cs typeface="Times New Roman" panose="02020603050405020304" pitchFamily="18" charset="0"/>
              </a:rPr>
              <a:t>An </a:t>
            </a:r>
            <a:r>
              <a:rPr lang="en-US" altLang="zh-CN" sz="1500" b="1" dirty="0">
                <a:solidFill>
                  <a:srgbClr val="131413"/>
                </a:solidFill>
                <a:latin typeface="Times New Roman" panose="02020603050405020304" pitchFamily="18" charset="0"/>
                <a:cs typeface="Times New Roman" panose="02020603050405020304" pitchFamily="18" charset="0"/>
              </a:rPr>
              <a:t>unfolded </a:t>
            </a:r>
            <a:r>
              <a:rPr lang="en-US" altLang="zh-CN" sz="1500" b="1" dirty="0" smtClean="0">
                <a:solidFill>
                  <a:srgbClr val="131413"/>
                </a:solidFill>
                <a:latin typeface="Times New Roman" panose="02020603050405020304" pitchFamily="18" charset="0"/>
                <a:cs typeface="Times New Roman" panose="02020603050405020304" pitchFamily="18" charset="0"/>
              </a:rPr>
              <a:t>BRNN</a:t>
            </a:r>
            <a:endParaRPr lang="zh-CN" altLang="en-US" sz="135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48" y="3521145"/>
            <a:ext cx="3997474" cy="2334037"/>
          </a:xfrm>
          <a:prstGeom prst="rect">
            <a:avLst/>
          </a:prstGeom>
        </p:spPr>
      </p:pic>
      <p:sp>
        <p:nvSpPr>
          <p:cNvPr id="5" name="标题 4"/>
          <p:cNvSpPr>
            <a:spLocks noGrp="1"/>
          </p:cNvSpPr>
          <p:nvPr>
            <p:ph type="title"/>
          </p:nvPr>
        </p:nvSpPr>
        <p:spPr/>
        <p:txBody>
          <a:bodyPr>
            <a:normAutofit/>
          </a:bodyPr>
          <a:lstStyle/>
          <a:p>
            <a:r>
              <a:rPr lang="en-US" altLang="zh-CN" sz="3600" dirty="0"/>
              <a:t>RNN扩展：双向递归神经网络</a:t>
            </a:r>
            <a:endParaRPr lang="en-US" altLang="zh-CN" sz="3600" dirty="0"/>
          </a:p>
        </p:txBody>
      </p:sp>
      <p:sp>
        <p:nvSpPr>
          <p:cNvPr id="6" name="内容占位符 5"/>
          <p:cNvSpPr>
            <a:spLocks noGrp="1"/>
          </p:cNvSpPr>
          <p:nvPr>
            <p:ph idx="1"/>
          </p:nvPr>
        </p:nvSpPr>
        <p:spPr>
          <a:xfrm>
            <a:off x="639763" y="1629929"/>
            <a:ext cx="7886700" cy="1596491"/>
          </a:xfrm>
        </p:spPr>
        <p:txBody>
          <a:bodyPr>
            <a:normAutofit lnSpcReduction="10000"/>
          </a:bodyPr>
          <a:lstStyle/>
          <a:p>
            <a:pPr marL="0" indent="0">
              <a:lnSpc>
                <a:spcPct val="100000"/>
              </a:lnSpc>
              <a:spcBef>
                <a:spcPts val="0"/>
              </a:spcBef>
              <a:buNone/>
            </a:pPr>
            <a:r>
              <a:rPr lang="en-US" altLang="zh-CN" sz="2000">
                <a:solidFill>
                  <a:schemeClr val="tx1"/>
                </a:solidFill>
              </a:rPr>
              <a:t>传统的RNN只模拟当前状态对先前状态的依赖性，BRNNs（Schuster和Paliwal，1997）扩展到模型对过去状态和未来状态的依赖。</a:t>
            </a:r>
            <a:endParaRPr lang="en-US" altLang="zh-CN" sz="2000">
              <a:solidFill>
                <a:schemeClr val="tx1"/>
              </a:solidFill>
            </a:endParaRPr>
          </a:p>
          <a:p>
            <a:pPr marL="0" indent="0">
              <a:lnSpc>
                <a:spcPct val="100000"/>
              </a:lnSpc>
              <a:spcBef>
                <a:spcPts val="0"/>
              </a:spcBef>
              <a:buNone/>
            </a:pPr>
            <a:r>
              <a:rPr lang="en-US" altLang="zh-CN" sz="2000">
                <a:solidFill>
                  <a:schemeClr val="tx1"/>
                </a:solidFill>
              </a:rPr>
              <a:t>例如：预测要查看左侧和右侧上下文的序列中的缺失单词。</a:t>
            </a:r>
            <a:endParaRPr lang="en-US" altLang="zh-CN" sz="200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微信图片_20190316205434"/>
          <p:cNvPicPr>
            <a:picLocks noChangeAspect="1"/>
          </p:cNvPicPr>
          <p:nvPr>
            <p:ph idx="1"/>
          </p:nvPr>
        </p:nvPicPr>
        <p:blipFill>
          <a:blip r:embed="rId1"/>
          <a:stretch>
            <a:fillRect/>
          </a:stretch>
        </p:blipFill>
        <p:spPr>
          <a:xfrm>
            <a:off x="1252220" y="657225"/>
            <a:ext cx="6882765" cy="55435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650" y="2393614"/>
            <a:ext cx="6127415" cy="4464386"/>
          </a:xfrm>
          <a:prstGeom prst="rect">
            <a:avLst/>
          </a:prstGeom>
        </p:spPr>
      </p:pic>
      <p:sp>
        <p:nvSpPr>
          <p:cNvPr id="7" name="矩形 6"/>
          <p:cNvSpPr/>
          <p:nvPr/>
        </p:nvSpPr>
        <p:spPr>
          <a:xfrm>
            <a:off x="3878999" y="5198076"/>
            <a:ext cx="4770731" cy="1556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anose="02020603050405020304" pitchFamily="18" charset="0"/>
                <a:cs typeface="Times New Roman" panose="02020603050405020304" pitchFamily="18" charset="0"/>
              </a:rPr>
              <a:t>LSTM的门控机制，通过粘贴隐藏状态和电流输入产生当前隐藏状态。它包含五个模块：输入门，新存储器单元，遗忘门，最终存储器生成和输出门。</a:t>
            </a: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4" name="标题 3"/>
          <p:cNvSpPr>
            <a:spLocks noGrp="1"/>
          </p:cNvSpPr>
          <p:nvPr>
            <p:ph type="title"/>
          </p:nvPr>
        </p:nvSpPr>
        <p:spPr>
          <a:xfrm>
            <a:off x="628650" y="68563"/>
            <a:ext cx="7886700" cy="1325563"/>
          </a:xfrm>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Memory</a:t>
            </a:r>
            <a:endParaRPr lang="zh-CN" altLang="en-US" dirty="0"/>
          </a:p>
        </p:txBody>
      </p:sp>
      <p:sp>
        <p:nvSpPr>
          <p:cNvPr id="5" name="内容占位符 4"/>
          <p:cNvSpPr>
            <a:spLocks noGrp="1"/>
          </p:cNvSpPr>
          <p:nvPr>
            <p:ph idx="1"/>
          </p:nvPr>
        </p:nvSpPr>
        <p:spPr>
          <a:xfrm>
            <a:off x="628650" y="1280105"/>
            <a:ext cx="7886700" cy="952349"/>
          </a:xfrm>
        </p:spPr>
        <p:txBody>
          <a:bodyPr>
            <a:normAutofit/>
          </a:bodyPr>
          <a:lstStyle/>
          <a:p>
            <a:pPr marL="0" indent="0">
              <a:buNone/>
            </a:pPr>
            <a:r>
              <a:rPr lang="en-US" altLang="zh-CN" sz="1800">
                <a:solidFill>
                  <a:srgbClr val="0070C0"/>
                </a:solidFill>
              </a:rPr>
              <a:t>消失的梯度问题阻止了标准RNN学习长期依赖性。 LSTMs（Hochreiter和Schmidhuber，1997）旨在通过门控机制来对抗消失的梯度。</a:t>
            </a:r>
            <a:endParaRPr lang="en-US" altLang="zh-CN" sz="1800">
              <a:solidFill>
                <a:srgbClr val="0070C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6807" y="2288702"/>
            <a:ext cx="3797489" cy="461665"/>
          </a:xfrm>
          <a:prstGeom prst="rect">
            <a:avLst/>
          </a:prstGeom>
          <a:noFill/>
        </p:spPr>
        <p:txBody>
          <a:bodyPr wrap="square" rtlCol="0">
            <a:spAutoFit/>
          </a:bodyPr>
          <a:lstStyle/>
          <a:p>
            <a:r>
              <a:rPr lang="en-US" altLang="zh-CN" sz="2400" i="1" dirty="0">
                <a:solidFill>
                  <a:srgbClr val="0070C0"/>
                </a:solidFill>
                <a:effectLst>
                  <a:outerShdw blurRad="38100" dist="38100" dir="2700000" algn="tl">
                    <a:srgbClr val="000000">
                      <a:alpha val="43137"/>
                    </a:srgbClr>
                  </a:outerShdw>
                </a:effectLst>
              </a:rPr>
              <a:t>New memory cell</a:t>
            </a:r>
            <a:endParaRPr lang="zh-CN" altLang="en-US" sz="2400" i="1" dirty="0">
              <a:solidFill>
                <a:srgbClr val="0070C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754" y="2937249"/>
            <a:ext cx="3830542" cy="2310254"/>
          </a:xfrm>
          <a:prstGeom prst="rect">
            <a:avLst/>
          </a:prstGeom>
        </p:spPr>
      </p:pic>
      <p:sp>
        <p:nvSpPr>
          <p:cNvPr id="5" name="矩形 4"/>
          <p:cNvSpPr/>
          <p:nvPr/>
        </p:nvSpPr>
        <p:spPr>
          <a:xfrm>
            <a:off x="4936072" y="4271711"/>
            <a:ext cx="3717448" cy="583565"/>
          </a:xfrm>
          <a:prstGeom prst="rect">
            <a:avLst/>
          </a:prstGeom>
        </p:spPr>
        <p:txBody>
          <a:bodyPr wrap="square">
            <a:spAutoFit/>
          </a:bodyPr>
          <a:lstStyle/>
          <a:p>
            <a:r>
              <a:rPr lang="en-US" altLang="zh-CN" sz="1600" dirty="0">
                <a:solidFill>
                  <a:srgbClr val="0070C0"/>
                </a:solidFill>
              </a:rPr>
              <a:t>使用输入字和过去隐藏状态来生成包含新输入方面的新内存</a:t>
            </a:r>
            <a:endParaRPr lang="en-US" altLang="zh-CN" sz="1600" dirty="0">
              <a:solidFill>
                <a:srgbClr val="0070C0"/>
              </a:solidFill>
            </a:endParaRPr>
          </a:p>
        </p:txBody>
      </p:sp>
      <mc:AlternateContent xmlns:mc="http://schemas.openxmlformats.org/markup-compatibility/2006">
        <mc:Choice xmlns:a14="http://schemas.microsoft.com/office/drawing/2010/main" Requires="a14">
          <p:sp>
            <p:nvSpPr>
              <p:cNvPr id="6" name="文本框 5"/>
              <p:cNvSpPr txBox="1"/>
              <p:nvPr/>
            </p:nvSpPr>
            <p:spPr>
              <a:xfrm>
                <a:off x="4936072" y="3106592"/>
                <a:ext cx="367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400" i="1" smtClean="0">
                              <a:latin typeface="Cambria Math" charset="0"/>
                            </a:rPr>
                          </m:ctrlPr>
                        </m:sSubPr>
                        <m:e>
                          <m:acc>
                            <m:accPr>
                              <m:chr m:val="̃"/>
                              <m:ctrlPr>
                                <a:rPr lang="en-HK" altLang="zh-CN" sz="2400" i="1">
                                  <a:latin typeface="Cambria Math" charset="0"/>
                                </a:rPr>
                              </m:ctrlPr>
                            </m:accPr>
                            <m:e>
                              <m:r>
                                <a:rPr lang="en-HK" altLang="zh-CN" sz="2400" i="1">
                                  <a:latin typeface="Cambria Math" panose="02040503050406030204" pitchFamily="18" charset="0"/>
                                </a:rPr>
                                <m:t>𝑐</m:t>
                              </m:r>
                            </m:e>
                          </m:acc>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func>
                        <m:funcPr>
                          <m:ctrlPr>
                            <a:rPr lang="en-HK" altLang="zh-CN" sz="2400" i="1">
                              <a:latin typeface="Cambria Math" charset="0"/>
                            </a:rPr>
                          </m:ctrlPr>
                        </m:funcPr>
                        <m:fName>
                          <m:r>
                            <m:rPr>
                              <m:sty m:val="p"/>
                            </m:rPr>
                            <a:rPr lang="en-HK" altLang="zh-CN" sz="2400">
                              <a:latin typeface="Cambria Math" panose="02040503050406030204" pitchFamily="18" charset="0"/>
                            </a:rPr>
                            <m:t>tanh</m:t>
                          </m:r>
                        </m:fName>
                        <m:e>
                          <m:sSup>
                            <m:sSupPr>
                              <m:ctrlPr>
                                <a:rPr lang="en-HK" altLang="zh-CN" sz="2400" i="1">
                                  <a:latin typeface="Cambria Math" charset="0"/>
                                </a:rPr>
                              </m:ctrlPr>
                            </m:sSupPr>
                            <m:e>
                              <m:r>
                                <a:rPr lang="en-US" altLang="zh-CN" sz="2400" b="0" i="1" smtClean="0">
                                  <a:latin typeface="Cambria Math" panose="02040503050406030204" pitchFamily="18" charset="0"/>
                                </a:rPr>
                                <m:t>(</m:t>
                              </m:r>
                              <m:r>
                                <a:rPr lang="en-HK" altLang="zh-CN" sz="2400" i="1">
                                  <a:latin typeface="Cambria Math" panose="02040503050406030204" pitchFamily="18" charset="0"/>
                                </a:rPr>
                                <m:t>𝑊</m:t>
                              </m:r>
                            </m:e>
                            <m:sup>
                              <m:r>
                                <a:rPr lang="en-HK" altLang="zh-CN" sz="2400" i="1">
                                  <a:latin typeface="Cambria Math" panose="02040503050406030204" pitchFamily="18" charset="0"/>
                                </a:rPr>
                                <m:t>𝑐</m:t>
                              </m:r>
                            </m:sup>
                          </m:sSup>
                          <m:sSub>
                            <m:sSubPr>
                              <m:ctrlPr>
                                <a:rPr lang="en-HK" altLang="zh-CN" sz="2400" i="1">
                                  <a:latin typeface="Cambria Math" charset="0"/>
                                </a:rPr>
                              </m:ctrlPr>
                            </m:sSubPr>
                            <m:e>
                              <m:r>
                                <a:rPr lang="en-HK" altLang="zh-CN" sz="2400" i="1">
                                  <a:latin typeface="Cambria Math" panose="02040503050406030204" pitchFamily="18" charset="0"/>
                                </a:rPr>
                                <m:t>𝑥</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sSup>
                            <m:sSupPr>
                              <m:ctrlPr>
                                <a:rPr lang="en-HK" altLang="zh-CN" sz="2400" i="1">
                                  <a:latin typeface="Cambria Math" charset="0"/>
                                </a:rPr>
                              </m:ctrlPr>
                            </m:sSupPr>
                            <m:e>
                              <m:r>
                                <a:rPr lang="en-HK" altLang="zh-CN" sz="2400" i="1">
                                  <a:latin typeface="Cambria Math" panose="02040503050406030204" pitchFamily="18" charset="0"/>
                                </a:rPr>
                                <m:t>𝑈</m:t>
                              </m:r>
                            </m:e>
                            <m:sup>
                              <m:r>
                                <a:rPr lang="en-HK" altLang="zh-CN" sz="2400" i="1">
                                  <a:latin typeface="Cambria Math" panose="02040503050406030204" pitchFamily="18" charset="0"/>
                                </a:rPr>
                                <m:t>𝑐</m:t>
                              </m:r>
                            </m:sup>
                          </m:sSup>
                          <m:sSub>
                            <m:sSubPr>
                              <m:ctrlPr>
                                <a:rPr lang="en-HK" altLang="zh-CN" sz="2400" i="1">
                                  <a:latin typeface="Cambria Math" charset="0"/>
                                </a:rPr>
                              </m:ctrlPr>
                            </m:sSubPr>
                            <m:e>
                              <m:r>
                                <a:rPr lang="en-HK" altLang="zh-CN" sz="2400" i="1">
                                  <a:latin typeface="Cambria Math" panose="02040503050406030204" pitchFamily="18" charset="0"/>
                                </a:rPr>
                                <m:t>h</m:t>
                              </m:r>
                            </m:e>
                            <m:sub>
                              <m:r>
                                <a:rPr lang="en-HK" altLang="zh-CN" sz="2400" i="1">
                                  <a:latin typeface="Cambria Math" panose="02040503050406030204" pitchFamily="18" charset="0"/>
                                </a:rPr>
                                <m:t>𝑡</m:t>
                              </m:r>
                              <m:r>
                                <a:rPr lang="en-HK" altLang="zh-CN" sz="2400" i="1">
                                  <a:latin typeface="Cambria Math" panose="02040503050406030204" pitchFamily="18" charset="0"/>
                                </a:rPr>
                                <m:t>−1</m:t>
                              </m:r>
                            </m:sub>
                          </m:sSub>
                          <m:r>
                            <a:rPr lang="en-HK" altLang="zh-CN" sz="2400" i="1">
                              <a:latin typeface="Cambria Math" panose="02040503050406030204" pitchFamily="18" charset="0"/>
                            </a:rPr>
                            <m:t>)</m:t>
                          </m:r>
                          <m:r>
                            <m:rPr>
                              <m:nor/>
                            </m:rPr>
                            <a:rPr lang="zh-CN" altLang="en-US" sz="2400" dirty="0"/>
                            <m:t> </m:t>
                          </m:r>
                        </m:e>
                      </m:func>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4936072" y="3106592"/>
                <a:ext cx="3671646" cy="369332"/>
              </a:xfrm>
              <a:prstGeom prst="rect">
                <a:avLst/>
              </a:prstGeom>
              <a:blipFill rotWithShape="0">
                <a:blip r:embed="rId2"/>
                <a:stretch>
                  <a:fillRect l="-831" t="-5000" r="-664" b="-35000"/>
                </a:stretch>
              </a:blipFill>
            </p:spPr>
            <p:txBody>
              <a:bodyPr/>
              <a:lstStyle/>
              <a:p>
                <a:r>
                  <a:rPr lang="zh-CN" altLang="en-US">
                    <a:noFill/>
                  </a:rPr>
                  <a:t> </a:t>
                </a:r>
                <a:endParaRPr lang="zh-CN" altLang="en-US">
                  <a:noFill/>
                </a:endParaRPr>
              </a:p>
            </p:txBody>
          </p:sp>
        </mc:Fallback>
      </mc:AlternateContent>
      <p:sp>
        <p:nvSpPr>
          <p:cNvPr id="7" name="右大括号 6"/>
          <p:cNvSpPr/>
          <p:nvPr/>
        </p:nvSpPr>
        <p:spPr>
          <a:xfrm rot="5400000">
            <a:off x="5008772" y="3425797"/>
            <a:ext cx="182218" cy="32761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矩形 7"/>
          <p:cNvSpPr/>
          <p:nvPr/>
        </p:nvSpPr>
        <p:spPr>
          <a:xfrm>
            <a:off x="4936072" y="3801525"/>
            <a:ext cx="1095632" cy="349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t>New memory</a:t>
            </a:r>
            <a:endParaRPr lang="zh-CN" altLang="en-US" sz="1200" dirty="0"/>
          </a:p>
        </p:txBody>
      </p:sp>
      <p:sp>
        <p:nvSpPr>
          <p:cNvPr id="9" name="标题 8"/>
          <p:cNvSpPr>
            <a:spLocks noGrp="1"/>
          </p:cNvSpPr>
          <p:nvPr>
            <p:ph type="title"/>
          </p:nvPr>
        </p:nvSpPr>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Memory</a:t>
            </a:r>
            <a:endParaRPr lang="zh-CN" altLang="en-US" dirty="0"/>
          </a:p>
        </p:txBody>
      </p:sp>
      <p:sp>
        <p:nvSpPr>
          <p:cNvPr id="2" name="矩形 1"/>
          <p:cNvSpPr/>
          <p:nvPr/>
        </p:nvSpPr>
        <p:spPr>
          <a:xfrm>
            <a:off x="777042" y="1640014"/>
            <a:ext cx="2179320" cy="398780"/>
          </a:xfrm>
          <a:prstGeom prst="rect">
            <a:avLst/>
          </a:prstGeom>
        </p:spPr>
        <p:txBody>
          <a:bodyPr wrap="none">
            <a:spAutoFit/>
          </a:bodyPr>
          <a:lstStyle/>
          <a:p>
            <a:pPr algn="l"/>
            <a:r>
              <a:rPr lang="en-US" altLang="zh-CN" sz="2000" b="1" dirty="0">
                <a:latin typeface="Times New Roman" panose="02020603050405020304" pitchFamily="18" charset="0"/>
                <a:cs typeface="Times New Roman" panose="02020603050405020304" pitchFamily="18" charset="0"/>
              </a:rPr>
              <a:t>LSTM的门控机制</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75012" y="2182626"/>
            <a:ext cx="1804793" cy="460375"/>
          </a:xfrm>
          <a:prstGeom prst="rect">
            <a:avLst/>
          </a:prstGeom>
          <a:noFill/>
        </p:spPr>
        <p:txBody>
          <a:bodyPr wrap="square" rtlCol="0">
            <a:spAutoFit/>
          </a:bodyPr>
          <a:lstStyle/>
          <a:p>
            <a:r>
              <a:rPr lang="zh-CN" altLang="en-US" sz="2400" i="1" dirty="0">
                <a:solidFill>
                  <a:srgbClr val="0070C0"/>
                </a:solidFill>
                <a:effectLst>
                  <a:outerShdw blurRad="38100" dist="38100" dir="2700000" algn="tl">
                    <a:srgbClr val="000000">
                      <a:alpha val="43137"/>
                    </a:srgbClr>
                  </a:outerShdw>
                </a:effectLst>
              </a:rPr>
              <a:t>遗忘门</a:t>
            </a:r>
            <a:endParaRPr lang="zh-CN" altLang="en-US" sz="2400" i="1" dirty="0">
              <a:solidFill>
                <a:srgbClr val="0070C0"/>
              </a:solidFill>
              <a:effectLst>
                <a:outerShdw blurRad="38100" dist="38100" dir="2700000" algn="tl">
                  <a:srgbClr val="000000">
                    <a:alpha val="43137"/>
                  </a:srgbClr>
                </a:outerShdw>
              </a:effectLst>
            </a:endParaRPr>
          </a:p>
        </p:txBody>
      </p:sp>
      <p:sp>
        <p:nvSpPr>
          <p:cNvPr id="5" name="矩形 4"/>
          <p:cNvSpPr/>
          <p:nvPr/>
        </p:nvSpPr>
        <p:spPr>
          <a:xfrm>
            <a:off x="4839383" y="3424513"/>
            <a:ext cx="3786230" cy="922020"/>
          </a:xfrm>
          <a:prstGeom prst="rect">
            <a:avLst/>
          </a:prstGeom>
        </p:spPr>
        <p:txBody>
          <a:bodyPr wrap="square">
            <a:spAutoFit/>
          </a:bodyPr>
          <a:lstStyle/>
          <a:p>
            <a:r>
              <a:rPr lang="en-US" altLang="zh-CN" dirty="0">
                <a:solidFill>
                  <a:srgbClr val="0070C0"/>
                </a:solidFill>
              </a:rPr>
              <a:t>遗忘门查看输入字和过去隐藏状态，并评估过去的存储器单元是否对计算当前存储器单元有用</a:t>
            </a:r>
            <a:endParaRPr lang="en-US" altLang="zh-CN" dirty="0">
              <a:solidFill>
                <a:srgbClr val="0070C0"/>
              </a:solidFill>
            </a:endParaRPr>
          </a:p>
        </p:txBody>
      </p:sp>
      <mc:AlternateContent xmlns:mc="http://schemas.openxmlformats.org/markup-compatibility/2006">
        <mc:Choice xmlns:a14="http://schemas.microsoft.com/office/drawing/2010/main" Requires="a14">
          <p:sp>
            <p:nvSpPr>
              <p:cNvPr id="6" name="文本框 5"/>
              <p:cNvSpPr txBox="1"/>
              <p:nvPr/>
            </p:nvSpPr>
            <p:spPr>
              <a:xfrm>
                <a:off x="5073647" y="2845012"/>
                <a:ext cx="3317703" cy="379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400" i="1">
                              <a:latin typeface="Cambria Math" charset="0"/>
                            </a:rPr>
                          </m:ctrlPr>
                        </m:sSubPr>
                        <m:e>
                          <m:r>
                            <a:rPr lang="en-HK" altLang="zh-CN" sz="2400" i="1">
                              <a:latin typeface="Cambria Math" panose="02040503050406030204" pitchFamily="18" charset="0"/>
                            </a:rPr>
                            <m:t>𝑓</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func>
                        <m:funcPr>
                          <m:ctrlPr>
                            <a:rPr lang="en-HK" altLang="zh-CN" sz="2400" i="1">
                              <a:latin typeface="Cambria Math" charset="0"/>
                            </a:rPr>
                          </m:ctrlPr>
                        </m:funcPr>
                        <m:fName>
                          <m:r>
                            <m:rPr>
                              <m:sty m:val="p"/>
                            </m:rPr>
                            <a:rPr lang="el-GR" altLang="zh-CN" sz="2400" i="1">
                              <a:latin typeface="Cambria Math" panose="02040503050406030204" pitchFamily="18" charset="0"/>
                              <a:ea typeface="Cambria Math" panose="02040503050406030204" pitchFamily="18" charset="0"/>
                            </a:rPr>
                            <m:t>σ</m:t>
                          </m:r>
                          <m:r>
                            <a:rPr lang="en-HK" altLang="zh-CN" sz="2400" i="1">
                              <a:latin typeface="Cambria Math" panose="02040503050406030204" pitchFamily="18" charset="0"/>
                              <a:ea typeface="Cambria Math" panose="02040503050406030204" pitchFamily="18" charset="0"/>
                            </a:rPr>
                            <m:t>(</m:t>
                          </m:r>
                        </m:fName>
                        <m:e>
                          <m:sSup>
                            <m:sSupPr>
                              <m:ctrlPr>
                                <a:rPr lang="en-HK" altLang="zh-CN" sz="2400" i="1">
                                  <a:latin typeface="Cambria Math" charset="0"/>
                                </a:rPr>
                              </m:ctrlPr>
                            </m:sSupPr>
                            <m:e>
                              <m:r>
                                <a:rPr lang="en-HK" altLang="zh-CN" sz="2400" i="1">
                                  <a:latin typeface="Cambria Math" panose="02040503050406030204" pitchFamily="18" charset="0"/>
                                </a:rPr>
                                <m:t>𝑊</m:t>
                              </m:r>
                            </m:e>
                            <m:sup>
                              <m:r>
                                <a:rPr lang="en-HK" altLang="zh-CN" sz="2400" i="1">
                                  <a:latin typeface="Cambria Math" panose="02040503050406030204" pitchFamily="18" charset="0"/>
                                </a:rPr>
                                <m:t>𝑓</m:t>
                              </m:r>
                            </m:sup>
                          </m:sSup>
                          <m:sSub>
                            <m:sSubPr>
                              <m:ctrlPr>
                                <a:rPr lang="en-HK" altLang="zh-CN" sz="2400" i="1">
                                  <a:latin typeface="Cambria Math" charset="0"/>
                                </a:rPr>
                              </m:ctrlPr>
                            </m:sSubPr>
                            <m:e>
                              <m:r>
                                <a:rPr lang="en-HK" altLang="zh-CN" sz="2400" i="1">
                                  <a:latin typeface="Cambria Math" panose="02040503050406030204" pitchFamily="18" charset="0"/>
                                </a:rPr>
                                <m:t>𝑥</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sSup>
                            <m:sSupPr>
                              <m:ctrlPr>
                                <a:rPr lang="en-HK" altLang="zh-CN" sz="2400" i="1">
                                  <a:latin typeface="Cambria Math" charset="0"/>
                                </a:rPr>
                              </m:ctrlPr>
                            </m:sSupPr>
                            <m:e>
                              <m:r>
                                <a:rPr lang="en-HK" altLang="zh-CN" sz="2400" i="1">
                                  <a:latin typeface="Cambria Math" panose="02040503050406030204" pitchFamily="18" charset="0"/>
                                </a:rPr>
                                <m:t>𝑈</m:t>
                              </m:r>
                            </m:e>
                            <m:sup>
                              <m:r>
                                <a:rPr lang="en-HK" altLang="zh-CN" sz="2400" i="1">
                                  <a:latin typeface="Cambria Math" panose="02040503050406030204" pitchFamily="18" charset="0"/>
                                </a:rPr>
                                <m:t>𝑓</m:t>
                              </m:r>
                            </m:sup>
                          </m:sSup>
                          <m:sSub>
                            <m:sSubPr>
                              <m:ctrlPr>
                                <a:rPr lang="en-HK" altLang="zh-CN" sz="2400" i="1">
                                  <a:latin typeface="Cambria Math" charset="0"/>
                                </a:rPr>
                              </m:ctrlPr>
                            </m:sSubPr>
                            <m:e>
                              <m:r>
                                <a:rPr lang="en-HK" altLang="zh-CN" sz="2400" i="1">
                                  <a:latin typeface="Cambria Math" panose="02040503050406030204" pitchFamily="18" charset="0"/>
                                </a:rPr>
                                <m:t>h</m:t>
                              </m:r>
                            </m:e>
                            <m:sub>
                              <m:r>
                                <a:rPr lang="en-HK" altLang="zh-CN" sz="2400" i="1">
                                  <a:latin typeface="Cambria Math" panose="02040503050406030204" pitchFamily="18" charset="0"/>
                                </a:rPr>
                                <m:t>𝑡</m:t>
                              </m:r>
                              <m:r>
                                <a:rPr lang="en-HK" altLang="zh-CN" sz="2400" i="1">
                                  <a:latin typeface="Cambria Math" panose="02040503050406030204" pitchFamily="18" charset="0"/>
                                </a:rPr>
                                <m:t>−1</m:t>
                              </m:r>
                            </m:sub>
                          </m:sSub>
                          <m:r>
                            <a:rPr lang="en-HK" altLang="zh-CN" sz="2400" i="1">
                              <a:latin typeface="Cambria Math" panose="02040503050406030204" pitchFamily="18" charset="0"/>
                            </a:rPr>
                            <m:t>)</m:t>
                          </m:r>
                          <m:r>
                            <m:rPr>
                              <m:nor/>
                            </m:rPr>
                            <a:rPr lang="zh-CN" altLang="en-US" sz="2400" dirty="0"/>
                            <m:t> </m:t>
                          </m:r>
                        </m:e>
                      </m:func>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5073647" y="2845012"/>
                <a:ext cx="3317703" cy="379527"/>
              </a:xfrm>
              <a:prstGeom prst="rect">
                <a:avLst/>
              </a:prstGeom>
              <a:blipFill rotWithShape="0">
                <a:blip r:embed="rId1"/>
                <a:stretch>
                  <a:fillRect l="-2752" t="-4839" r="-734" b="-33871"/>
                </a:stretch>
              </a:blipFill>
            </p:spPr>
            <p:txBody>
              <a:bodyPr/>
              <a:lstStyle/>
              <a:p>
                <a:r>
                  <a:rPr lang="zh-CN" altLang="en-US">
                    <a:noFill/>
                  </a:rPr>
                  <a:t> </a:t>
                </a:r>
                <a:endParaRPr lang="zh-CN" altLang="en-US">
                  <a:noFill/>
                </a:endParaRPr>
              </a:p>
            </p:txBody>
          </p:sp>
        </mc:Fallback>
      </mc:AlternateContent>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77" y="2845012"/>
            <a:ext cx="3735056" cy="2150075"/>
          </a:xfrm>
          <a:prstGeom prst="rect">
            <a:avLst/>
          </a:prstGeom>
        </p:spPr>
      </p:pic>
      <p:sp>
        <p:nvSpPr>
          <p:cNvPr id="4" name="标题 3"/>
          <p:cNvSpPr>
            <a:spLocks noGrp="1"/>
          </p:cNvSpPr>
          <p:nvPr>
            <p:ph type="title"/>
          </p:nvPr>
        </p:nvSpPr>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Memory</a:t>
            </a:r>
            <a:endParaRPr lang="zh-CN" altLang="en-US" dirty="0"/>
          </a:p>
        </p:txBody>
      </p:sp>
      <p:sp>
        <p:nvSpPr>
          <p:cNvPr id="8" name="矩形 7"/>
          <p:cNvSpPr/>
          <p:nvPr/>
        </p:nvSpPr>
        <p:spPr>
          <a:xfrm>
            <a:off x="777042" y="1640014"/>
            <a:ext cx="3943965"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 gating mechanism of the LSTM </a:t>
            </a:r>
            <a:endParaRPr lang="zh-CN" altLang="en-US" sz="2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92634" y="2158526"/>
            <a:ext cx="2785096" cy="460375"/>
          </a:xfrm>
          <a:prstGeom prst="rect">
            <a:avLst/>
          </a:prstGeom>
          <a:noFill/>
        </p:spPr>
        <p:txBody>
          <a:bodyPr wrap="square" rtlCol="0">
            <a:spAutoFit/>
          </a:bodyPr>
          <a:lstStyle/>
          <a:p>
            <a:r>
              <a:rPr lang="en-US" altLang="zh-CN" sz="2400" i="1" dirty="0">
                <a:solidFill>
                  <a:srgbClr val="0070C0"/>
                </a:solidFill>
                <a:effectLst>
                  <a:outerShdw blurRad="38100" dist="38100" dir="2700000" algn="tl">
                    <a:srgbClr val="000000">
                      <a:alpha val="43137"/>
                    </a:srgbClr>
                  </a:outerShdw>
                </a:effectLst>
              </a:rPr>
              <a:t>最终记忆细胞</a:t>
            </a:r>
            <a:endParaRPr lang="en-US" altLang="zh-CN" sz="2400" i="1" dirty="0">
              <a:solidFill>
                <a:srgbClr val="0070C0"/>
              </a:solidFill>
              <a:effectLst>
                <a:outerShdw blurRad="38100" dist="38100" dir="2700000" algn="tl">
                  <a:srgbClr val="000000">
                    <a:alpha val="43137"/>
                  </a:srgbClr>
                </a:outerShdw>
              </a:effectLst>
            </a:endParaRPr>
          </a:p>
        </p:txBody>
      </p:sp>
      <p:sp>
        <p:nvSpPr>
          <p:cNvPr id="5" name="矩形 4"/>
          <p:cNvSpPr/>
          <p:nvPr/>
        </p:nvSpPr>
        <p:spPr>
          <a:xfrm>
            <a:off x="3940791" y="3635643"/>
            <a:ext cx="3687447" cy="338554"/>
          </a:xfrm>
          <a:prstGeom prst="rect">
            <a:avLst/>
          </a:prstGeom>
        </p:spPr>
        <p:txBody>
          <a:bodyPr wrap="square">
            <a:spAutoFit/>
          </a:bodyPr>
          <a:lstStyle/>
          <a:p>
            <a:endParaRPr lang="zh-CN" altLang="en-US" sz="1600" dirty="0">
              <a:solidFill>
                <a:srgbClr val="0070C0"/>
              </a:solidFill>
            </a:endParaRPr>
          </a:p>
        </p:txBody>
      </p:sp>
      <p:grpSp>
        <p:nvGrpSpPr>
          <p:cNvPr id="9" name="组合 8"/>
          <p:cNvGrpSpPr/>
          <p:nvPr/>
        </p:nvGrpSpPr>
        <p:grpSpPr>
          <a:xfrm>
            <a:off x="1292634" y="2723165"/>
            <a:ext cx="2502442" cy="3391293"/>
            <a:chOff x="1060374" y="2558408"/>
            <a:chExt cx="2502442" cy="3391293"/>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9773" y="2930283"/>
              <a:ext cx="1953043" cy="2711641"/>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2271126" y="2558408"/>
                  <a:ext cx="2368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000" i="1">
                                <a:latin typeface="Cambria Math" charset="0"/>
                              </a:rPr>
                            </m:ctrlPr>
                          </m:sSubPr>
                          <m:e>
                            <m:r>
                              <a:rPr lang="en-HK" altLang="zh-CN" sz="2000" i="1">
                                <a:latin typeface="Cambria Math" panose="02040503050406030204" pitchFamily="18" charset="0"/>
                              </a:rPr>
                              <m:t>𝑖</m:t>
                            </m:r>
                          </m:e>
                          <m:sub>
                            <m:r>
                              <a:rPr lang="en-HK" altLang="zh-CN" sz="2000" i="1">
                                <a:latin typeface="Cambria Math" panose="02040503050406030204" pitchFamily="18" charset="0"/>
                              </a:rPr>
                              <m:t>𝑡</m:t>
                            </m:r>
                          </m:sub>
                        </m:sSub>
                      </m:oMath>
                    </m:oMathPara>
                  </a14:m>
                  <a:endParaRPr lang="zh-CN" altLang="en-US" sz="2000" dirty="0"/>
                </a:p>
              </p:txBody>
            </p:sp>
          </mc:Choice>
          <mc:Fallback>
            <p:sp>
              <p:nvSpPr>
                <p:cNvPr id="7" name="文本框 6"/>
                <p:cNvSpPr txBox="1">
                  <a:spLocks noRot="1" noChangeAspect="1" noMove="1" noResize="1" noEditPoints="1" noAdjustHandles="1" noChangeArrowheads="1" noChangeShapeType="1" noTextEdit="1"/>
                </p:cNvSpPr>
                <p:nvPr/>
              </p:nvSpPr>
              <p:spPr>
                <a:xfrm>
                  <a:off x="2271126" y="2558408"/>
                  <a:ext cx="236860" cy="307777"/>
                </a:xfrm>
                <a:prstGeom prst="rect">
                  <a:avLst/>
                </a:prstGeom>
                <a:blipFill rotWithShape="0">
                  <a:blip r:embed="rId2"/>
                  <a:stretch>
                    <a:fillRect l="-25641" r="-7692" b="-16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232897" y="5641924"/>
                  <a:ext cx="2560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000" i="1">
                                <a:latin typeface="Cambria Math" charset="0"/>
                              </a:rPr>
                            </m:ctrlPr>
                          </m:sSubPr>
                          <m:e>
                            <m:r>
                              <a:rPr lang="en-HK" altLang="zh-CN" sz="2000" i="1">
                                <a:latin typeface="Cambria Math" panose="02040503050406030204" pitchFamily="18" charset="0"/>
                              </a:rPr>
                              <m:t>𝑓</m:t>
                            </m:r>
                          </m:e>
                          <m:sub>
                            <m:r>
                              <a:rPr lang="en-HK" altLang="zh-CN" sz="2000" i="1">
                                <a:latin typeface="Cambria Math" panose="02040503050406030204" pitchFamily="18" charset="0"/>
                              </a:rPr>
                              <m:t>𝑡</m:t>
                            </m:r>
                          </m:sub>
                        </m:sSub>
                      </m:oMath>
                    </m:oMathPara>
                  </a14:m>
                  <a:endParaRPr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2232897" y="5641924"/>
                  <a:ext cx="256096" cy="307777"/>
                </a:xfrm>
                <a:prstGeom prst="rect">
                  <a:avLst/>
                </a:prstGeom>
                <a:blipFill rotWithShape="0">
                  <a:blip r:embed="rId3"/>
                  <a:stretch>
                    <a:fillRect l="-33333" r="-14286" b="-34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060374" y="4819436"/>
                  <a:ext cx="5127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000" i="1">
                                <a:latin typeface="Cambria Math" charset="0"/>
                              </a:rPr>
                            </m:ctrlPr>
                          </m:sSubPr>
                          <m:e>
                            <m:r>
                              <a:rPr lang="en-HK" altLang="zh-CN" sz="2000" i="1">
                                <a:latin typeface="Cambria Math" panose="02040503050406030204" pitchFamily="18" charset="0"/>
                              </a:rPr>
                              <m:t>𝑐</m:t>
                            </m:r>
                          </m:e>
                          <m:sub>
                            <m:r>
                              <a:rPr lang="en-HK" altLang="zh-CN" sz="2000" i="1">
                                <a:latin typeface="Cambria Math" panose="02040503050406030204" pitchFamily="18" charset="0"/>
                              </a:rPr>
                              <m:t>𝑡</m:t>
                            </m:r>
                            <m:r>
                              <a:rPr lang="en-HK" altLang="zh-CN" sz="2000" i="1">
                                <a:latin typeface="Cambria Math" panose="02040503050406030204" pitchFamily="18" charset="0"/>
                              </a:rPr>
                              <m:t>−1</m:t>
                            </m:r>
                          </m:sub>
                        </m:sSub>
                      </m:oMath>
                    </m:oMathPara>
                  </a14:m>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1060374" y="4819436"/>
                  <a:ext cx="512704" cy="307777"/>
                </a:xfrm>
                <a:prstGeom prst="rect">
                  <a:avLst/>
                </a:prstGeom>
                <a:blipFill rotWithShape="0">
                  <a:blip r:embed="rId4"/>
                  <a:stretch>
                    <a:fillRect l="-5952" r="-4762" b="-16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305632" y="3275808"/>
                  <a:ext cx="2674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000" i="1">
                                <a:latin typeface="Cambria Math" charset="0"/>
                              </a:rPr>
                            </m:ctrlPr>
                          </m:sSubPr>
                          <m:e>
                            <m:acc>
                              <m:accPr>
                                <m:chr m:val="̃"/>
                                <m:ctrlPr>
                                  <a:rPr lang="en-HK" altLang="zh-CN" sz="2000" i="1">
                                    <a:latin typeface="Cambria Math" charset="0"/>
                                  </a:rPr>
                                </m:ctrlPr>
                              </m:accPr>
                              <m:e>
                                <m:r>
                                  <a:rPr lang="en-HK" altLang="zh-CN" sz="2000" i="1">
                                    <a:latin typeface="Cambria Math" panose="02040503050406030204" pitchFamily="18" charset="0"/>
                                  </a:rPr>
                                  <m:t>𝑐</m:t>
                                </m:r>
                              </m:e>
                            </m:acc>
                          </m:e>
                          <m:sub>
                            <m:r>
                              <a:rPr lang="en-HK" altLang="zh-CN" sz="2000" i="1">
                                <a:latin typeface="Cambria Math" panose="02040503050406030204" pitchFamily="18" charset="0"/>
                              </a:rPr>
                              <m:t>𝑡</m:t>
                            </m:r>
                          </m:sub>
                        </m:sSub>
                      </m:oMath>
                    </m:oMathPara>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1305632" y="3275808"/>
                  <a:ext cx="267446" cy="307777"/>
                </a:xfrm>
                <a:prstGeom prst="rect">
                  <a:avLst/>
                </a:prstGeom>
                <a:blipFill rotWithShape="0">
                  <a:blip r:embed="rId5"/>
                  <a:stretch>
                    <a:fillRect l="-11364" t="-1961" r="-79545" b="-13725"/>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13" name="文本框 12"/>
              <p:cNvSpPr txBox="1"/>
              <p:nvPr/>
            </p:nvSpPr>
            <p:spPr>
              <a:xfrm>
                <a:off x="4724369" y="3060364"/>
                <a:ext cx="28858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400" i="1" smtClean="0">
                              <a:latin typeface="Cambria Math" charset="0"/>
                            </a:rPr>
                          </m:ctrlPr>
                        </m:sSubPr>
                        <m:e>
                          <m:r>
                            <a:rPr lang="en-HK" altLang="zh-CN" sz="2400" i="1">
                              <a:latin typeface="Cambria Math" panose="02040503050406030204" pitchFamily="18" charset="0"/>
                            </a:rPr>
                            <m:t>𝑐</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𝑓</m:t>
                          </m:r>
                        </m:e>
                        <m:sub>
                          <m:r>
                            <a:rPr lang="en-HK" altLang="zh-CN" sz="2400" i="1">
                              <a:latin typeface="Cambria Math" panose="02040503050406030204" pitchFamily="18" charset="0"/>
                            </a:rPr>
                            <m:t>𝑡</m:t>
                          </m:r>
                        </m:sub>
                      </m:sSub>
                      <m:r>
                        <a:rPr lang="en-HK" altLang="zh-CN" sz="2400" i="1" smtClean="0">
                          <a:latin typeface="Cambria Math" panose="02040503050406030204" pitchFamily="18" charset="0"/>
                          <a:ea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𝑐</m:t>
                          </m:r>
                        </m:e>
                        <m:sub>
                          <m:r>
                            <a:rPr lang="en-HK" altLang="zh-CN" sz="2400" i="1">
                              <a:latin typeface="Cambria Math" panose="02040503050406030204" pitchFamily="18" charset="0"/>
                            </a:rPr>
                            <m:t>𝑡</m:t>
                          </m:r>
                          <m:r>
                            <a:rPr lang="en-HK" altLang="zh-CN" sz="2400" i="1">
                              <a:latin typeface="Cambria Math" panose="02040503050406030204" pitchFamily="18" charset="0"/>
                            </a:rPr>
                            <m:t>−1</m:t>
                          </m:r>
                        </m:sub>
                      </m:sSub>
                      <m:r>
                        <a:rPr lang="en-HK" altLang="zh-CN" sz="2400" i="1">
                          <a:latin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𝑖</m:t>
                          </m:r>
                        </m:e>
                        <m:sub>
                          <m:r>
                            <a:rPr lang="en-HK" altLang="zh-CN" sz="2400" i="1">
                              <a:latin typeface="Cambria Math" panose="02040503050406030204" pitchFamily="18" charset="0"/>
                            </a:rPr>
                            <m:t>𝑡</m:t>
                          </m:r>
                        </m:sub>
                      </m:sSub>
                      <m:r>
                        <a:rPr lang="en-HK" altLang="zh-CN" sz="2400" i="1">
                          <a:latin typeface="Cambria Math" panose="02040503050406030204" pitchFamily="18" charset="0"/>
                          <a:ea typeface="Cambria Math" panose="02040503050406030204" pitchFamily="18" charset="0"/>
                        </a:rPr>
                        <m:t>∘</m:t>
                      </m:r>
                      <m:sSub>
                        <m:sSubPr>
                          <m:ctrlPr>
                            <a:rPr lang="en-HK" altLang="zh-CN" sz="2400" i="1">
                              <a:latin typeface="Cambria Math" charset="0"/>
                            </a:rPr>
                          </m:ctrlPr>
                        </m:sSubPr>
                        <m:e>
                          <m:acc>
                            <m:accPr>
                              <m:chr m:val="̃"/>
                              <m:ctrlPr>
                                <a:rPr lang="en-HK" altLang="zh-CN" sz="2400" i="1">
                                  <a:latin typeface="Cambria Math" charset="0"/>
                                </a:rPr>
                              </m:ctrlPr>
                            </m:accPr>
                            <m:e>
                              <m:r>
                                <a:rPr lang="en-HK" altLang="zh-CN" sz="2400" i="1">
                                  <a:latin typeface="Cambria Math" panose="02040503050406030204" pitchFamily="18" charset="0"/>
                                </a:rPr>
                                <m:t>𝑐</m:t>
                              </m:r>
                            </m:e>
                          </m:acc>
                        </m:e>
                        <m:sub>
                          <m:r>
                            <a:rPr lang="en-HK" altLang="zh-CN" sz="2400" i="1">
                              <a:latin typeface="Cambria Math" panose="02040503050406030204" pitchFamily="18" charset="0"/>
                            </a:rPr>
                            <m:t>𝑡</m:t>
                          </m:r>
                        </m:sub>
                      </m:sSub>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4724369" y="3060364"/>
                <a:ext cx="2885855" cy="369332"/>
              </a:xfrm>
              <a:prstGeom prst="rect">
                <a:avLst/>
              </a:prstGeom>
              <a:blipFill rotWithShape="0">
                <a:blip r:embed="rId6"/>
                <a:stretch>
                  <a:fillRect l="-1057" t="-3279" r="-10782" b="-3442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404168" y="3676958"/>
                <a:ext cx="3726577" cy="2308324"/>
              </a:xfrm>
              <a:prstGeom prst="rect">
                <a:avLst/>
              </a:prstGeom>
              <a:noFill/>
            </p:spPr>
            <p:txBody>
              <a:bodyPr wrap="square" rtlCol="0">
                <a:spAutoFit/>
              </a:bodyPr>
              <a:lstStyle/>
              <a:p>
                <a:r>
                  <a:rPr lang="en-US" altLang="zh-CN" dirty="0" smtClean="0">
                    <a:solidFill>
                      <a:srgbClr val="0070C0"/>
                    </a:solidFill>
                  </a:rPr>
                  <a:t>This stage first takes the advice of the forget gate </a:t>
                </a:r>
                <a14:m>
                  <m:oMath xmlns:m="http://schemas.openxmlformats.org/officeDocument/2006/math">
                    <m:sSub>
                      <m:sSubPr>
                        <m:ctrlPr>
                          <a:rPr lang="en-HK" altLang="zh-CN" i="1">
                            <a:solidFill>
                              <a:srgbClr val="0070C0"/>
                            </a:solidFill>
                            <a:latin typeface="Cambria Math" charset="0"/>
                          </a:rPr>
                        </m:ctrlPr>
                      </m:sSubPr>
                      <m:e>
                        <m:r>
                          <m:rPr>
                            <m:sty m:val="p"/>
                          </m:rPr>
                          <a:rPr lang="en-HK" altLang="zh-CN">
                            <a:solidFill>
                              <a:srgbClr val="0070C0"/>
                            </a:solidFill>
                            <a:latin typeface="Cambria Math" panose="02040503050406030204" pitchFamily="18" charset="0"/>
                          </a:rPr>
                          <m:t>f</m:t>
                        </m:r>
                      </m:e>
                      <m:sub>
                        <m:r>
                          <m:rPr>
                            <m:sty m:val="p"/>
                          </m:rPr>
                          <a:rPr lang="en-HK" altLang="zh-CN">
                            <a:solidFill>
                              <a:srgbClr val="0070C0"/>
                            </a:solidFill>
                            <a:latin typeface="Cambria Math" panose="02040503050406030204" pitchFamily="18" charset="0"/>
                          </a:rPr>
                          <m:t>t</m:t>
                        </m:r>
                      </m:sub>
                    </m:sSub>
                  </m:oMath>
                </a14:m>
                <a:r>
                  <a:rPr lang="en-US" altLang="zh-CN" dirty="0">
                    <a:solidFill>
                      <a:srgbClr val="0070C0"/>
                    </a:solidFill>
                  </a:rPr>
                  <a:t> and accordingly forgets the past memory </a:t>
                </a:r>
                <a14:m>
                  <m:oMath xmlns:m="http://schemas.openxmlformats.org/officeDocument/2006/math">
                    <m:sSub>
                      <m:sSubPr>
                        <m:ctrlPr>
                          <a:rPr lang="en-HK" altLang="zh-CN" i="1">
                            <a:solidFill>
                              <a:srgbClr val="0070C0"/>
                            </a:solidFill>
                            <a:latin typeface="Cambria Math" charset="0"/>
                          </a:rPr>
                        </m:ctrlPr>
                      </m:sSubPr>
                      <m:e>
                        <m:r>
                          <m:rPr>
                            <m:sty m:val="p"/>
                          </m:rPr>
                          <a:rPr lang="en-HK" altLang="zh-CN">
                            <a:solidFill>
                              <a:srgbClr val="0070C0"/>
                            </a:solidFill>
                            <a:latin typeface="Cambria Math" panose="02040503050406030204" pitchFamily="18" charset="0"/>
                          </a:rPr>
                          <m:t>c</m:t>
                        </m:r>
                      </m:e>
                      <m:sub>
                        <m:r>
                          <m:rPr>
                            <m:sty m:val="p"/>
                          </m:rPr>
                          <a:rPr lang="en-HK" altLang="zh-CN">
                            <a:solidFill>
                              <a:srgbClr val="0070C0"/>
                            </a:solidFill>
                            <a:latin typeface="Cambria Math" panose="02040503050406030204" pitchFamily="18" charset="0"/>
                          </a:rPr>
                          <m:t>t</m:t>
                        </m:r>
                        <m:r>
                          <a:rPr lang="en-HK" altLang="zh-CN">
                            <a:solidFill>
                              <a:srgbClr val="0070C0"/>
                            </a:solidFill>
                            <a:latin typeface="Cambria Math" panose="02040503050406030204" pitchFamily="18" charset="0"/>
                          </a:rPr>
                          <m:t>−1</m:t>
                        </m:r>
                      </m:sub>
                    </m:sSub>
                    <m:r>
                      <a:rPr lang="en-HK" altLang="zh-CN">
                        <a:solidFill>
                          <a:srgbClr val="0070C0"/>
                        </a:solidFill>
                        <a:latin typeface="Cambria Math" panose="02040503050406030204" pitchFamily="18" charset="0"/>
                      </a:rPr>
                      <m:t>.</m:t>
                    </m:r>
                    <m:r>
                      <m:rPr>
                        <m:nor/>
                      </m:rPr>
                      <a:rPr lang="en-HK" altLang="zh-CN">
                        <a:solidFill>
                          <a:srgbClr val="0070C0"/>
                        </a:solidFill>
                      </a:rPr>
                      <m:t>Similarly</m:t>
                    </m:r>
                    <m:r>
                      <m:rPr>
                        <m:nor/>
                      </m:rPr>
                      <a:rPr lang="en-HK" altLang="zh-CN">
                        <a:solidFill>
                          <a:srgbClr val="0070C0"/>
                        </a:solidFill>
                      </a:rPr>
                      <m:t>, </m:t>
                    </m:r>
                    <m:r>
                      <m:rPr>
                        <m:nor/>
                      </m:rPr>
                      <a:rPr lang="en-HK" altLang="zh-CN">
                        <a:solidFill>
                          <a:srgbClr val="0070C0"/>
                        </a:solidFill>
                      </a:rPr>
                      <m:t>it</m:t>
                    </m:r>
                    <m:r>
                      <m:rPr>
                        <m:nor/>
                      </m:rPr>
                      <a:rPr lang="en-HK" altLang="zh-CN">
                        <a:solidFill>
                          <a:srgbClr val="0070C0"/>
                        </a:solidFill>
                      </a:rPr>
                      <m:t> </m:t>
                    </m:r>
                    <m:r>
                      <m:rPr>
                        <m:nor/>
                      </m:rPr>
                      <a:rPr lang="en-HK" altLang="zh-CN">
                        <a:solidFill>
                          <a:srgbClr val="0070C0"/>
                        </a:solidFill>
                      </a:rPr>
                      <m:t>takes</m:t>
                    </m:r>
                  </m:oMath>
                </a14:m>
                <a:r>
                  <a:rPr lang="en-HK" altLang="zh-CN" dirty="0">
                    <a:solidFill>
                      <a:srgbClr val="0070C0"/>
                    </a:solidFill>
                  </a:rPr>
                  <a:t> the advice of the input </a:t>
                </a:r>
                <a:r>
                  <a:rPr lang="en-HK" altLang="zh-CN" dirty="0" smtClean="0">
                    <a:solidFill>
                      <a:srgbClr val="0070C0"/>
                    </a:solidFill>
                  </a:rPr>
                  <a:t>gate </a:t>
                </a:r>
                <a14:m>
                  <m:oMath xmlns:m="http://schemas.openxmlformats.org/officeDocument/2006/math">
                    <m:sSub>
                      <m:sSubPr>
                        <m:ctrlPr>
                          <a:rPr lang="en-HK" altLang="zh-CN" i="1" smtClean="0">
                            <a:solidFill>
                              <a:srgbClr val="0070C0"/>
                            </a:solidFill>
                            <a:latin typeface="Cambria Math" charset="0"/>
                          </a:rPr>
                        </m:ctrlPr>
                      </m:sSubPr>
                      <m:e>
                        <m:r>
                          <a:rPr lang="en-US" altLang="zh-CN" b="0" i="1" smtClean="0">
                            <a:solidFill>
                              <a:srgbClr val="0070C0"/>
                            </a:solidFill>
                            <a:latin typeface="Cambria Math" panose="02040503050406030204" pitchFamily="18" charset="0"/>
                          </a:rPr>
                          <m:t>𝑖</m:t>
                        </m:r>
                      </m:e>
                      <m:sub>
                        <m:r>
                          <a:rPr lang="en-US" altLang="zh-CN" b="0" i="1" smtClean="0">
                            <a:solidFill>
                              <a:srgbClr val="0070C0"/>
                            </a:solidFill>
                            <a:latin typeface="Cambria Math" panose="02040503050406030204" pitchFamily="18" charset="0"/>
                          </a:rPr>
                          <m:t>𝑡</m:t>
                        </m:r>
                      </m:sub>
                    </m:sSub>
                  </m:oMath>
                </a14:m>
                <a:r>
                  <a:rPr lang="zh-CN" altLang="en-US" dirty="0" smtClean="0">
                    <a:solidFill>
                      <a:srgbClr val="0070C0"/>
                    </a:solidFill>
                  </a:rPr>
                  <a:t> </a:t>
                </a:r>
                <a:r>
                  <a:rPr lang="en-US" altLang="zh-CN" dirty="0" smtClean="0">
                    <a:solidFill>
                      <a:srgbClr val="0070C0"/>
                    </a:solidFill>
                  </a:rPr>
                  <a:t>and accordingly gates the new memory. It then sums these two results to produce the final memory</a:t>
                </a:r>
                <a:r>
                  <a:rPr lang="zh-CN" altLang="en-US" dirty="0" smtClean="0">
                    <a:solidFill>
                      <a:srgbClr val="0070C0"/>
                    </a:solidFill>
                  </a:rPr>
                  <a:t> </a:t>
                </a:r>
                <a:endParaRPr lang="zh-CN" altLang="en-US" dirty="0">
                  <a:solidFill>
                    <a:srgbClr val="0070C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4404168" y="3685213"/>
                <a:ext cx="3726577" cy="2308324"/>
              </a:xfrm>
              <a:prstGeom prst="rect">
                <a:avLst/>
              </a:prstGeom>
              <a:blipFill rotWithShape="0">
                <a:blip r:embed="rId7"/>
                <a:stretch>
                  <a:fillRect l="-1307" t="-1319" r="-2778" b="-3166"/>
                </a:stretch>
              </a:blipFill>
            </p:spPr>
            <p:txBody>
              <a:bodyPr/>
              <a:lstStyle/>
              <a:p>
                <a:r>
                  <a:rPr lang="zh-CN" altLang="en-US">
                    <a:noFill/>
                  </a:rPr>
                  <a:t> </a:t>
                </a:r>
                <a:endParaRPr lang="zh-CN" altLang="en-US">
                  <a:noFill/>
                </a:endParaRPr>
              </a:p>
            </p:txBody>
          </p:sp>
        </mc:Fallback>
      </mc:AlternateContent>
      <p:sp>
        <p:nvSpPr>
          <p:cNvPr id="14" name="标题 13"/>
          <p:cNvSpPr>
            <a:spLocks noGrp="1"/>
          </p:cNvSpPr>
          <p:nvPr>
            <p:ph type="title"/>
          </p:nvPr>
        </p:nvSpPr>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Memory</a:t>
            </a:r>
            <a:endParaRPr lang="zh-CN" altLang="en-US" dirty="0"/>
          </a:p>
        </p:txBody>
      </p:sp>
      <p:sp>
        <p:nvSpPr>
          <p:cNvPr id="15" name="矩形 14"/>
          <p:cNvSpPr/>
          <p:nvPr/>
        </p:nvSpPr>
        <p:spPr>
          <a:xfrm>
            <a:off x="777042" y="1640014"/>
            <a:ext cx="3943965"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 gating mechanism of the LSTM </a:t>
            </a:r>
            <a:endParaRPr lang="zh-CN" altLang="en-US" sz="2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92957" y="2311802"/>
            <a:ext cx="3797489" cy="460375"/>
          </a:xfrm>
          <a:prstGeom prst="rect">
            <a:avLst/>
          </a:prstGeom>
          <a:noFill/>
        </p:spPr>
        <p:txBody>
          <a:bodyPr wrap="square" rtlCol="0">
            <a:spAutoFit/>
          </a:bodyPr>
          <a:lstStyle/>
          <a:p>
            <a:r>
              <a:rPr lang="en-US" altLang="zh-CN" sz="2400" i="1" dirty="0">
                <a:solidFill>
                  <a:srgbClr val="0070C0"/>
                </a:solidFill>
                <a:effectLst>
                  <a:outerShdw blurRad="38100" dist="38100" dir="2700000" algn="tl">
                    <a:srgbClr val="000000">
                      <a:alpha val="43137"/>
                    </a:srgbClr>
                  </a:outerShdw>
                </a:effectLst>
              </a:rPr>
              <a:t>输出门</a:t>
            </a:r>
            <a:endParaRPr lang="en-US" altLang="zh-CN" sz="2400" i="1" dirty="0">
              <a:solidFill>
                <a:srgbClr val="0070C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13" name="文本框 12"/>
              <p:cNvSpPr txBox="1"/>
              <p:nvPr/>
            </p:nvSpPr>
            <p:spPr>
              <a:xfrm>
                <a:off x="4890446" y="3352281"/>
                <a:ext cx="3132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400" i="1">
                              <a:latin typeface="Cambria Math" charset="0"/>
                            </a:rPr>
                          </m:ctrlPr>
                        </m:sSubPr>
                        <m:e>
                          <m:r>
                            <a:rPr lang="en-HK" altLang="zh-CN" sz="2400" i="1">
                              <a:latin typeface="Cambria Math" panose="02040503050406030204" pitchFamily="18" charset="0"/>
                            </a:rPr>
                            <m:t>𝑜</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r>
                        <a:rPr lang="zh-CN" altLang="en-HK" sz="2400" i="1">
                          <a:latin typeface="Cambria Math" panose="02040503050406030204" pitchFamily="18" charset="0"/>
                        </a:rPr>
                        <m:t>𝜎</m:t>
                      </m:r>
                      <m:r>
                        <a:rPr lang="en-HK" altLang="zh-CN" sz="2400" i="1">
                          <a:latin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𝑊</m:t>
                          </m:r>
                        </m:e>
                        <m:sub>
                          <m:r>
                            <a:rPr lang="en-HK" altLang="zh-CN" sz="2400" i="1">
                              <a:latin typeface="Cambria Math" panose="02040503050406030204" pitchFamily="18" charset="0"/>
                            </a:rPr>
                            <m:t>𝑜</m:t>
                          </m:r>
                        </m:sub>
                      </m:sSub>
                      <m:sSub>
                        <m:sSubPr>
                          <m:ctrlPr>
                            <a:rPr lang="en-HK" altLang="zh-CN" sz="2400" i="1">
                              <a:latin typeface="Cambria Math" charset="0"/>
                            </a:rPr>
                          </m:ctrlPr>
                        </m:sSubPr>
                        <m:e>
                          <m:r>
                            <a:rPr lang="en-HK" altLang="zh-CN" sz="2400" i="1">
                              <a:latin typeface="Cambria Math" panose="02040503050406030204" pitchFamily="18" charset="0"/>
                            </a:rPr>
                            <m:t>𝑥</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𝑈</m:t>
                          </m:r>
                        </m:e>
                        <m:sub>
                          <m:r>
                            <a:rPr lang="en-HK" altLang="zh-CN" sz="2400" i="1">
                              <a:latin typeface="Cambria Math" panose="02040503050406030204" pitchFamily="18" charset="0"/>
                            </a:rPr>
                            <m:t>𝑜</m:t>
                          </m:r>
                        </m:sub>
                      </m:sSub>
                      <m:sSub>
                        <m:sSubPr>
                          <m:ctrlPr>
                            <a:rPr lang="en-HK" altLang="zh-CN" sz="2400" i="1">
                              <a:latin typeface="Cambria Math" charset="0"/>
                            </a:rPr>
                          </m:ctrlPr>
                        </m:sSubPr>
                        <m:e>
                          <m:r>
                            <a:rPr lang="en-HK" altLang="zh-CN" sz="2400" i="1">
                              <a:latin typeface="Cambria Math" panose="02040503050406030204" pitchFamily="18" charset="0"/>
                            </a:rPr>
                            <m:t>h</m:t>
                          </m:r>
                        </m:e>
                        <m:sub>
                          <m:r>
                            <a:rPr lang="en-HK" altLang="zh-CN" sz="2400" i="1">
                              <a:latin typeface="Cambria Math" panose="02040503050406030204" pitchFamily="18" charset="0"/>
                            </a:rPr>
                            <m:t>𝑡</m:t>
                          </m:r>
                          <m:r>
                            <a:rPr lang="en-HK" altLang="zh-CN" sz="2400" i="1">
                              <a:latin typeface="Cambria Math" panose="02040503050406030204" pitchFamily="18" charset="0"/>
                            </a:rPr>
                            <m:t>−1</m:t>
                          </m:r>
                        </m:sub>
                      </m:sSub>
                      <m:r>
                        <a:rPr lang="en-HK" altLang="zh-CN" sz="2400" i="1">
                          <a:latin typeface="Cambria Math" panose="02040503050406030204" pitchFamily="18" charset="0"/>
                        </a:rPr>
                        <m:t>)</m:t>
                      </m:r>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4890446" y="3352281"/>
                <a:ext cx="3132268" cy="369332"/>
              </a:xfrm>
              <a:prstGeom prst="rect">
                <a:avLst/>
              </a:prstGeom>
              <a:blipFill rotWithShape="0">
                <a:blip r:embed="rId1"/>
                <a:stretch>
                  <a:fillRect l="-778" r="-3113" b="-32787"/>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16" y="2899718"/>
            <a:ext cx="3978930" cy="2557883"/>
          </a:xfrm>
          <a:prstGeom prst="rect">
            <a:avLst/>
          </a:prstGeom>
        </p:spPr>
      </p:pic>
      <mc:AlternateContent xmlns:mc="http://schemas.openxmlformats.org/markup-compatibility/2006">
        <mc:Choice xmlns:a14="http://schemas.microsoft.com/office/drawing/2010/main" Requires="a14">
          <p:sp>
            <p:nvSpPr>
              <p:cNvPr id="14" name="矩形 13"/>
              <p:cNvSpPr/>
              <p:nvPr/>
            </p:nvSpPr>
            <p:spPr>
              <a:xfrm>
                <a:off x="4890446" y="3758610"/>
                <a:ext cx="3479155" cy="1477328"/>
              </a:xfrm>
              <a:prstGeom prst="rect">
                <a:avLst/>
              </a:prstGeom>
            </p:spPr>
            <p:txBody>
              <a:bodyPr wrap="square">
                <a:spAutoFit/>
              </a:bodyPr>
              <a:lstStyle/>
              <a:p>
                <a:r>
                  <a:rPr lang="en-HK" altLang="zh-CN" dirty="0">
                    <a:solidFill>
                      <a:srgbClr val="0070C0"/>
                    </a:solidFill>
                  </a:rPr>
                  <a:t>This </a:t>
                </a:r>
                <a:r>
                  <a:rPr lang="en-US" altLang="zh-CN" dirty="0">
                    <a:solidFill>
                      <a:srgbClr val="0070C0"/>
                    </a:solidFill>
                  </a:rPr>
                  <a:t>gate makes the assessment regarding what parts of the memory </a:t>
                </a:r>
                <a14:m>
                  <m:oMath xmlns:m="http://schemas.openxmlformats.org/officeDocument/2006/math">
                    <m:sSub>
                      <m:sSubPr>
                        <m:ctrlPr>
                          <a:rPr lang="en-HK" altLang="zh-CN" i="1">
                            <a:solidFill>
                              <a:srgbClr val="0070C0"/>
                            </a:solidFill>
                            <a:latin typeface="Cambria Math" charset="0"/>
                          </a:rPr>
                        </m:ctrlPr>
                      </m:sSubPr>
                      <m:e>
                        <m:r>
                          <a:rPr lang="en-HK" altLang="zh-CN" i="1">
                            <a:solidFill>
                              <a:srgbClr val="0070C0"/>
                            </a:solidFill>
                            <a:latin typeface="Cambria Math" panose="02040503050406030204" pitchFamily="18" charset="0"/>
                          </a:rPr>
                          <m:t>𝑐</m:t>
                        </m:r>
                      </m:e>
                      <m:sub>
                        <m:r>
                          <a:rPr lang="en-HK" altLang="zh-CN" i="1">
                            <a:solidFill>
                              <a:srgbClr val="0070C0"/>
                            </a:solidFill>
                            <a:latin typeface="Cambria Math" panose="02040503050406030204" pitchFamily="18" charset="0"/>
                          </a:rPr>
                          <m:t>𝑡</m:t>
                        </m:r>
                      </m:sub>
                    </m:sSub>
                    <m:r>
                      <a:rPr lang="en-HK" altLang="zh-CN">
                        <a:solidFill>
                          <a:srgbClr val="0070C0"/>
                        </a:solidFill>
                        <a:latin typeface="Cambria Math" panose="02040503050406030204" pitchFamily="18" charset="0"/>
                      </a:rPr>
                      <m:t> </m:t>
                    </m:r>
                  </m:oMath>
                </a14:m>
                <a:r>
                  <a:rPr lang="en-US" altLang="zh-CN" dirty="0">
                    <a:solidFill>
                      <a:srgbClr val="0070C0"/>
                    </a:solidFill>
                  </a:rPr>
                  <a:t>needs to be exposed/present in the hidden state </a:t>
                </a:r>
                <a14:m>
                  <m:oMath xmlns:m="http://schemas.openxmlformats.org/officeDocument/2006/math">
                    <m:sSub>
                      <m:sSubPr>
                        <m:ctrlPr>
                          <a:rPr lang="en-HK" altLang="zh-CN" i="1">
                            <a:solidFill>
                              <a:srgbClr val="0070C0"/>
                            </a:solidFill>
                            <a:latin typeface="Cambria Math" charset="0"/>
                          </a:rPr>
                        </m:ctrlPr>
                      </m:sSubPr>
                      <m:e>
                        <m:r>
                          <a:rPr lang="en-HK" altLang="zh-CN" i="1">
                            <a:solidFill>
                              <a:srgbClr val="0070C0"/>
                            </a:solidFill>
                            <a:latin typeface="Cambria Math" panose="02040503050406030204" pitchFamily="18" charset="0"/>
                          </a:rPr>
                          <m:t>h</m:t>
                        </m:r>
                      </m:e>
                      <m:sub>
                        <m:r>
                          <a:rPr lang="en-HK" altLang="zh-CN" i="1">
                            <a:solidFill>
                              <a:srgbClr val="0070C0"/>
                            </a:solidFill>
                            <a:latin typeface="Cambria Math" panose="02040503050406030204" pitchFamily="18" charset="0"/>
                          </a:rPr>
                          <m:t>𝑡</m:t>
                        </m:r>
                      </m:sub>
                    </m:sSub>
                  </m:oMath>
                </a14:m>
                <a:r>
                  <a:rPr lang="en-US" altLang="zh-CN" dirty="0">
                    <a:solidFill>
                      <a:srgbClr val="0070C0"/>
                    </a:solidFill>
                  </a:rPr>
                  <a:t>.</a:t>
                </a:r>
                <a:endParaRPr lang="zh-CN" altLang="en-US" dirty="0">
                  <a:solidFill>
                    <a:srgbClr val="0070C0"/>
                  </a:solidFill>
                </a:endParaRPr>
              </a:p>
            </p:txBody>
          </p:sp>
        </mc:Choice>
        <mc:Fallback>
          <p:sp>
            <p:nvSpPr>
              <p:cNvPr id="14" name="矩形 13"/>
              <p:cNvSpPr>
                <a:spLocks noRot="1" noChangeAspect="1" noMove="1" noResize="1" noEditPoints="1" noAdjustHandles="1" noChangeArrowheads="1" noChangeShapeType="1" noTextEdit="1"/>
              </p:cNvSpPr>
              <p:nvPr/>
            </p:nvSpPr>
            <p:spPr>
              <a:xfrm>
                <a:off x="4890446" y="3758610"/>
                <a:ext cx="3479155" cy="1477328"/>
              </a:xfrm>
              <a:prstGeom prst="rect">
                <a:avLst/>
              </a:prstGeom>
              <a:blipFill rotWithShape="0">
                <a:blip r:embed="rId3"/>
                <a:stretch>
                  <a:fillRect l="-1401" t="-2479" b="-5785"/>
                </a:stretch>
              </a:blipFill>
            </p:spPr>
            <p:txBody>
              <a:bodyPr/>
              <a:lstStyle/>
              <a:p>
                <a:r>
                  <a:rPr lang="zh-CN" altLang="en-US">
                    <a:noFill/>
                  </a:rPr>
                  <a:t> </a:t>
                </a:r>
                <a:endParaRPr lang="zh-CN" altLang="en-US">
                  <a:noFill/>
                </a:endParaRPr>
              </a:p>
            </p:txBody>
          </p:sp>
        </mc:Fallback>
      </mc:AlternateContent>
      <p:sp>
        <p:nvSpPr>
          <p:cNvPr id="7" name="标题 6"/>
          <p:cNvSpPr>
            <a:spLocks noGrp="1"/>
          </p:cNvSpPr>
          <p:nvPr>
            <p:ph type="title"/>
          </p:nvPr>
        </p:nvSpPr>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Memory</a:t>
            </a:r>
            <a:endParaRPr lang="zh-CN" altLang="en-US" dirty="0"/>
          </a:p>
        </p:txBody>
      </p:sp>
      <p:sp>
        <p:nvSpPr>
          <p:cNvPr id="8" name="矩形 7"/>
          <p:cNvSpPr/>
          <p:nvPr/>
        </p:nvSpPr>
        <p:spPr>
          <a:xfrm>
            <a:off x="777042" y="1640014"/>
            <a:ext cx="2179320" cy="398780"/>
          </a:xfrm>
          <a:prstGeom prst="rect">
            <a:avLst/>
          </a:prstGeom>
        </p:spPr>
        <p:txBody>
          <a:bodyPr wrap="none">
            <a:spAutoFit/>
          </a:bodyPr>
          <a:lstStyle/>
          <a:p>
            <a:pPr algn="l"/>
            <a:r>
              <a:rPr lang="en-US" altLang="zh-CN" sz="2000" b="1" dirty="0">
                <a:latin typeface="Times New Roman" panose="02020603050405020304" pitchFamily="18" charset="0"/>
                <a:cs typeface="Times New Roman" panose="02020603050405020304" pitchFamily="18" charset="0"/>
              </a:rPr>
              <a:t>LSTM的门控机制</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32849" y="2141539"/>
            <a:ext cx="2629552" cy="460375"/>
          </a:xfrm>
          <a:prstGeom prst="rect">
            <a:avLst/>
          </a:prstGeom>
          <a:noFill/>
        </p:spPr>
        <p:txBody>
          <a:bodyPr wrap="square" rtlCol="0">
            <a:spAutoFit/>
          </a:bodyPr>
          <a:lstStyle/>
          <a:p>
            <a:r>
              <a:rPr lang="en-US" altLang="zh-CN" sz="2400" i="1" dirty="0">
                <a:solidFill>
                  <a:srgbClr val="0070C0"/>
                </a:solidFill>
                <a:effectLst>
                  <a:outerShdw blurRad="38100" dist="38100" dir="2700000" algn="tl">
                    <a:srgbClr val="000000">
                      <a:alpha val="43137"/>
                    </a:srgbClr>
                  </a:outerShdw>
                </a:effectLst>
              </a:rPr>
              <a:t>隐藏的状态</a:t>
            </a:r>
            <a:endParaRPr lang="en-US" altLang="zh-CN" sz="2400" i="1" dirty="0">
              <a:solidFill>
                <a:srgbClr val="0070C0"/>
              </a:solidFill>
              <a:effectLst>
                <a:outerShdw blurRad="38100" dist="38100" dir="2700000" algn="tl">
                  <a:srgbClr val="000000">
                    <a:alpha val="43137"/>
                  </a:srgbClr>
                </a:outerShdw>
              </a:effectLst>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2074"/>
          <a:stretch>
            <a:fillRect/>
          </a:stretch>
        </p:blipFill>
        <p:spPr>
          <a:xfrm>
            <a:off x="1548266" y="2861963"/>
            <a:ext cx="2700622" cy="306011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811542" y="3713084"/>
                <a:ext cx="24083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sz="2400" i="1">
                              <a:latin typeface="Cambria Math" charset="0"/>
                            </a:rPr>
                          </m:ctrlPr>
                        </m:sSubPr>
                        <m:e>
                          <m:r>
                            <a:rPr lang="en-HK" altLang="zh-CN" sz="2400" i="1">
                              <a:latin typeface="Cambria Math" panose="02040503050406030204" pitchFamily="18" charset="0"/>
                            </a:rPr>
                            <m:t>h</m:t>
                          </m:r>
                        </m:e>
                        <m:sub>
                          <m:r>
                            <a:rPr lang="en-HK" altLang="zh-CN" sz="2400" i="1">
                              <a:latin typeface="Cambria Math" panose="02040503050406030204" pitchFamily="18" charset="0"/>
                            </a:rPr>
                            <m:t>𝑡</m:t>
                          </m:r>
                        </m:sub>
                      </m:sSub>
                      <m:r>
                        <a:rPr lang="en-HK" altLang="zh-CN" sz="2400" i="1">
                          <a:latin typeface="Cambria Math" panose="02040503050406030204" pitchFamily="18" charset="0"/>
                        </a:rPr>
                        <m:t>=</m:t>
                      </m:r>
                      <m:sSub>
                        <m:sSubPr>
                          <m:ctrlPr>
                            <a:rPr lang="en-HK" altLang="zh-CN" sz="2400" i="1">
                              <a:latin typeface="Cambria Math" charset="0"/>
                            </a:rPr>
                          </m:ctrlPr>
                        </m:sSubPr>
                        <m:e>
                          <m:r>
                            <a:rPr lang="en-HK" altLang="zh-CN" sz="2400" i="1">
                              <a:latin typeface="Cambria Math" panose="02040503050406030204" pitchFamily="18" charset="0"/>
                            </a:rPr>
                            <m:t>𝑜</m:t>
                          </m:r>
                        </m:e>
                        <m:sub>
                          <m:r>
                            <a:rPr lang="en-HK" altLang="zh-CN" sz="2400" i="1">
                              <a:latin typeface="Cambria Math" panose="02040503050406030204" pitchFamily="18" charset="0"/>
                            </a:rPr>
                            <m:t>𝑡</m:t>
                          </m:r>
                        </m:sub>
                      </m:sSub>
                      <m:r>
                        <a:rPr lang="en-HK" altLang="zh-CN" sz="2400" i="1">
                          <a:latin typeface="Cambria Math" panose="02040503050406030204" pitchFamily="18" charset="0"/>
                          <a:ea typeface="Cambria Math" panose="02040503050406030204" pitchFamily="18" charset="0"/>
                        </a:rPr>
                        <m:t>∘</m:t>
                      </m:r>
                      <m:r>
                        <m:rPr>
                          <m:sty m:val="p"/>
                        </m:rPr>
                        <a:rPr lang="en-HK" altLang="zh-CN" sz="2400">
                          <a:latin typeface="Cambria Math" panose="02040503050406030204" pitchFamily="18" charset="0"/>
                          <a:ea typeface="Cambria Math" panose="02040503050406030204" pitchFamily="18" charset="0"/>
                        </a:rPr>
                        <m:t>tanh</m:t>
                      </m:r>
                      <m:r>
                        <a:rPr lang="en-HK" altLang="zh-CN" sz="2400" i="1">
                          <a:latin typeface="Cambria Math" panose="02040503050406030204" pitchFamily="18" charset="0"/>
                          <a:ea typeface="Cambria Math" panose="02040503050406030204" pitchFamily="18" charset="0"/>
                        </a:rPr>
                        <m:t>⁡(</m:t>
                      </m:r>
                      <m:sSub>
                        <m:sSubPr>
                          <m:ctrlPr>
                            <a:rPr lang="en-HK" altLang="zh-CN" sz="2400" i="1">
                              <a:latin typeface="Cambria Math" charset="0"/>
                              <a:ea typeface="Cambria Math" panose="02040503050406030204" pitchFamily="18" charset="0"/>
                            </a:rPr>
                          </m:ctrlPr>
                        </m:sSubPr>
                        <m:e>
                          <m:r>
                            <a:rPr lang="en-HK" altLang="zh-CN" sz="2400" i="1">
                              <a:latin typeface="Cambria Math" panose="02040503050406030204" pitchFamily="18" charset="0"/>
                              <a:ea typeface="Cambria Math" panose="02040503050406030204" pitchFamily="18" charset="0"/>
                            </a:rPr>
                            <m:t>𝑐</m:t>
                          </m:r>
                        </m:e>
                        <m:sub>
                          <m:r>
                            <a:rPr lang="en-HK" altLang="zh-CN" sz="2400" i="1">
                              <a:latin typeface="Cambria Math" panose="02040503050406030204" pitchFamily="18" charset="0"/>
                              <a:ea typeface="Cambria Math" panose="02040503050406030204" pitchFamily="18" charset="0"/>
                            </a:rPr>
                            <m:t>𝑡</m:t>
                          </m:r>
                        </m:sub>
                      </m:sSub>
                      <m:r>
                        <a:rPr lang="en-HK" altLang="zh-CN" sz="2400" i="1">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4811542" y="3713084"/>
                <a:ext cx="2408352" cy="369332"/>
              </a:xfrm>
              <a:prstGeom prst="rect">
                <a:avLst/>
              </a:prstGeom>
              <a:blipFill rotWithShape="0">
                <a:blip r:embed="rId2"/>
                <a:stretch>
                  <a:fillRect l="-2532" r="-4304" b="-34426"/>
                </a:stretch>
              </a:blipFill>
            </p:spPr>
            <p:txBody>
              <a:bodyPr/>
              <a:lstStyle/>
              <a:p>
                <a:r>
                  <a:rPr lang="zh-CN" altLang="en-US">
                    <a:noFill/>
                  </a:rPr>
                  <a:t> </a:t>
                </a:r>
                <a:endParaRPr lang="zh-CN" altLang="en-US">
                  <a:noFill/>
                </a:endParaRPr>
              </a:p>
            </p:txBody>
          </p:sp>
        </mc:Fallback>
      </mc:AlternateContent>
      <p:sp>
        <p:nvSpPr>
          <p:cNvPr id="6" name="标题 5"/>
          <p:cNvSpPr>
            <a:spLocks noGrp="1"/>
          </p:cNvSpPr>
          <p:nvPr>
            <p:ph type="title"/>
          </p:nvPr>
        </p:nvSpPr>
        <p:spPr/>
        <p:txBody>
          <a:bodyPr>
            <a:normAutofit/>
          </a:bodyPr>
          <a:lstStyle/>
          <a:p>
            <a:r>
              <a:rPr lang="en-US" altLang="zh-CN" dirty="0"/>
              <a:t>RNN </a:t>
            </a:r>
            <a:r>
              <a:rPr lang="en-US" altLang="zh-CN" dirty="0" smtClean="0"/>
              <a:t>Extensions: Long </a:t>
            </a:r>
            <a:br>
              <a:rPr lang="en-US" altLang="zh-CN" dirty="0" smtClean="0"/>
            </a:br>
            <a:r>
              <a:rPr lang="en-US" altLang="zh-CN" dirty="0" smtClean="0"/>
              <a:t>Short-term </a:t>
            </a:r>
            <a:r>
              <a:rPr lang="en-US" altLang="zh-CN" dirty="0"/>
              <a:t>Memory </a:t>
            </a:r>
            <a:endParaRPr lang="zh-CN" altLang="en-US" dirty="0"/>
          </a:p>
        </p:txBody>
      </p:sp>
      <p:sp>
        <p:nvSpPr>
          <p:cNvPr id="7" name="矩形 6"/>
          <p:cNvSpPr/>
          <p:nvPr/>
        </p:nvSpPr>
        <p:spPr>
          <a:xfrm>
            <a:off x="777042" y="1640014"/>
            <a:ext cx="3943965"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 gating mechanism of the LSTM </a:t>
            </a:r>
            <a:endParaRPr lang="zh-CN" alt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 extensions: Long </a:t>
            </a:r>
            <a:br>
              <a:rPr lang="en-US" altLang="zh-CN" dirty="0" smtClean="0"/>
            </a:br>
            <a:r>
              <a:rPr lang="en-US" altLang="zh-CN" dirty="0" smtClean="0"/>
              <a:t>Short-term memory</a:t>
            </a:r>
            <a:endParaRPr lang="zh-CN" altLang="en-US" dirty="0"/>
          </a:p>
        </p:txBody>
      </p:sp>
      <p:sp>
        <p:nvSpPr>
          <p:cNvPr id="4" name="文本框 3"/>
          <p:cNvSpPr txBox="1"/>
          <p:nvPr/>
        </p:nvSpPr>
        <p:spPr>
          <a:xfrm>
            <a:off x="528471" y="2261938"/>
            <a:ext cx="8109284" cy="1938020"/>
          </a:xfrm>
          <a:prstGeom prst="rect">
            <a:avLst/>
          </a:prstGeom>
          <a:noFill/>
        </p:spPr>
        <p:txBody>
          <a:bodyPr wrap="square" rtlCol="0">
            <a:spAutoFit/>
          </a:bodyPr>
          <a:lstStyle/>
          <a:p>
            <a:pPr algn="just"/>
            <a:r>
              <a:rPr lang="en-US" altLang="zh-CN" sz="2400" dirty="0">
                <a:latin typeface="Times New Roman" panose="02020603050405020304" pitchFamily="18" charset="0"/>
                <a:cs typeface="Times New Roman" panose="02020603050405020304" pitchFamily="18" charset="0"/>
              </a:rPr>
              <a:t>LSTM包含门控单元中循环网络正常流量之外的信息。 信息可以存储在单元中，写入单元或从单元读取，就像计算机存储器中的数据一样。 单元格通过迭代过程来了解何时允许数据进入，离开或被删除，这些过程是通过猜测，反向传播错误以及通过梯度下降来调整权重。</a:t>
            </a:r>
            <a:endParaRPr lang="en-US" altLang="zh-CN" sz="2400" dirty="0">
              <a:latin typeface="Times New Roman" panose="02020603050405020304" pitchFamily="18" charset="0"/>
              <a:cs typeface="Times New Roman" panose="02020603050405020304" pitchFamily="18" charset="0"/>
            </a:endParaRPr>
          </a:p>
        </p:txBody>
      </p:sp>
      <p:sp>
        <p:nvSpPr>
          <p:cNvPr id="5" name="矩形 4"/>
          <p:cNvSpPr/>
          <p:nvPr/>
        </p:nvSpPr>
        <p:spPr>
          <a:xfrm>
            <a:off x="528471" y="1631157"/>
            <a:ext cx="3127779" cy="461665"/>
          </a:xfrm>
          <a:prstGeom prst="rect">
            <a:avLst/>
          </a:prstGeom>
        </p:spPr>
        <p:txBody>
          <a:bodyPr wrap="none">
            <a:spAutoFit/>
          </a:bodyPr>
          <a:lstStyle/>
          <a:p>
            <a:r>
              <a:rPr lang="en-US" altLang="zh-CN" sz="2400" b="1" dirty="0" smtClean="0">
                <a:latin typeface="Times New Roman" panose="02020603050405020304" pitchFamily="18" charset="0"/>
                <a:cs typeface="Times New Roman" panose="02020603050405020304" pitchFamily="18" charset="0"/>
              </a:rPr>
              <a:t>Conclusions on LSTM</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 extensions: Long </a:t>
            </a:r>
            <a:br>
              <a:rPr lang="en-US" altLang="zh-CN" dirty="0" smtClean="0"/>
            </a:br>
            <a:r>
              <a:rPr lang="en-US" altLang="zh-CN" dirty="0" smtClean="0"/>
              <a:t>Short-term Memory</a:t>
            </a:r>
            <a:endParaRPr lang="zh-CN" altLang="en-US" dirty="0"/>
          </a:p>
        </p:txBody>
      </p:sp>
      <p:sp>
        <p:nvSpPr>
          <p:cNvPr id="4" name="矩形 3"/>
          <p:cNvSpPr/>
          <p:nvPr/>
        </p:nvSpPr>
        <p:spPr>
          <a:xfrm>
            <a:off x="594184" y="1766510"/>
            <a:ext cx="5637530" cy="460375"/>
          </a:xfrm>
          <a:prstGeom prst="rect">
            <a:avLst/>
          </a:prstGeom>
        </p:spPr>
        <p:txBody>
          <a:bodyPr wrap="none">
            <a:spAutoFit/>
          </a:bodyPr>
          <a:lstStyle/>
          <a:p>
            <a:pPr algn="l"/>
            <a:r>
              <a:rPr lang="en-US" altLang="zh-CN" sz="2400" b="1" dirty="0" smtClean="0">
                <a:latin typeface="Times New Roman" panose="02020603050405020304" pitchFamily="18" charset="0"/>
                <a:cs typeface="Times New Roman" panose="02020603050405020304" pitchFamily="18" charset="0"/>
              </a:rPr>
              <a:t>为什么LSTM可以解决消失的梯度问题？</a:t>
            </a:r>
            <a:endParaRPr lang="en-US" altLang="zh-CN" sz="2400" b="1" dirty="0" smtClean="0">
              <a:latin typeface="Times New Roman" panose="02020603050405020304" pitchFamily="18" charset="0"/>
              <a:cs typeface="Times New Roman" panose="02020603050405020304" pitchFamily="18" charset="0"/>
            </a:endParaRPr>
          </a:p>
        </p:txBody>
      </p:sp>
      <p:sp>
        <p:nvSpPr>
          <p:cNvPr id="5" name="矩形 4"/>
          <p:cNvSpPr/>
          <p:nvPr/>
        </p:nvSpPr>
        <p:spPr>
          <a:xfrm>
            <a:off x="594184" y="2298032"/>
            <a:ext cx="7671510" cy="1014730"/>
          </a:xfrm>
          <a:prstGeom prst="rect">
            <a:avLst/>
          </a:prstGeom>
        </p:spPr>
        <p:txBody>
          <a:bodyPr wrap="square">
            <a:spAutoFit/>
          </a:bodyPr>
          <a:lstStyle/>
          <a:p>
            <a:r>
              <a:rPr lang="en-US" altLang="zh-CN" sz="2000" dirty="0"/>
              <a:t>LSTM有助于保留可以通过时间和层反向传播的错误。 通过保持更加恒定的错误，它们允许经常性的网络继续学习多个时间步长（超过1000），从而打开一个通道来远程链接原因和结果</a:t>
            </a:r>
            <a:endParaRPr lang="en-US" altLang="zh-CN"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5596" y="2472054"/>
            <a:ext cx="5363570" cy="646331"/>
          </a:xfrm>
          <a:prstGeom prst="rect">
            <a:avLst/>
          </a:prstGeom>
          <a:noFill/>
        </p:spPr>
        <p:txBody>
          <a:bodyPr wrap="square" rtlCol="0">
            <a:spAutoFit/>
          </a:bodyPr>
          <a:lstStyle/>
          <a:p>
            <a:pPr algn="ctr"/>
            <a:r>
              <a:rPr lang="en-US" altLang="zh-CN" sz="3600" dirty="0" smtClean="0">
                <a:solidFill>
                  <a:srgbClr val="0070C0"/>
                </a:solidFill>
              </a:rPr>
              <a:t>What can RNNs can do?</a:t>
            </a:r>
            <a:endParaRPr lang="zh-CN" altLang="en-US" sz="3600" dirty="0">
              <a:solidFill>
                <a:srgbClr val="0070C0"/>
              </a:solidFill>
            </a:endParaRPr>
          </a:p>
        </p:txBody>
      </p:sp>
      <p:sp>
        <p:nvSpPr>
          <p:cNvPr id="3" name="矩形 2"/>
          <p:cNvSpPr/>
          <p:nvPr/>
        </p:nvSpPr>
        <p:spPr>
          <a:xfrm>
            <a:off x="1172668" y="4121623"/>
            <a:ext cx="1402080" cy="460375"/>
          </a:xfrm>
          <a:prstGeom prst="rect">
            <a:avLst/>
          </a:prstGeom>
        </p:spPr>
        <p:txBody>
          <a:bodyPr wrap="none">
            <a:spAutoFit/>
          </a:bodyPr>
          <a:lstStyle/>
          <a:p>
            <a:pPr fontAlgn="base"/>
            <a:r>
              <a:rPr lang="zh-CN" altLang="en-US" sz="2400" dirty="0">
                <a:solidFill>
                  <a:srgbClr val="0070C0"/>
                </a:solidFill>
              </a:rPr>
              <a:t>机器翻译</a:t>
            </a:r>
            <a:endParaRPr lang="en-US" altLang="zh-CN" sz="2400" dirty="0">
              <a:solidFill>
                <a:srgbClr val="0070C0"/>
              </a:solidFill>
            </a:endParaRPr>
          </a:p>
        </p:txBody>
      </p:sp>
      <p:sp>
        <p:nvSpPr>
          <p:cNvPr id="4" name="矩形 3"/>
          <p:cNvSpPr/>
          <p:nvPr/>
        </p:nvSpPr>
        <p:spPr>
          <a:xfrm>
            <a:off x="4434386" y="4121622"/>
            <a:ext cx="2011680" cy="460375"/>
          </a:xfrm>
          <a:prstGeom prst="rect">
            <a:avLst/>
          </a:prstGeom>
        </p:spPr>
        <p:txBody>
          <a:bodyPr wrap="none">
            <a:spAutoFit/>
          </a:bodyPr>
          <a:lstStyle/>
          <a:p>
            <a:pPr algn="l" fontAlgn="base"/>
            <a:r>
              <a:rPr lang="en-US" altLang="zh-CN" sz="2400" dirty="0">
                <a:solidFill>
                  <a:srgbClr val="0070C0"/>
                </a:solidFill>
              </a:rPr>
              <a:t>视觉问题回答</a:t>
            </a:r>
            <a:endParaRPr lang="en-US" altLang="zh-CN" sz="2400" dirty="0">
              <a:solidFill>
                <a:srgbClr val="0070C0"/>
              </a:solidFill>
            </a:endParaRPr>
          </a:p>
        </p:txBody>
      </p:sp>
      <p:sp>
        <p:nvSpPr>
          <p:cNvPr id="9" name="下箭头 8"/>
          <p:cNvSpPr/>
          <p:nvPr/>
        </p:nvSpPr>
        <p:spPr>
          <a:xfrm rot="2385023">
            <a:off x="3050514" y="3231297"/>
            <a:ext cx="741405" cy="999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8959056">
            <a:off x="4774465" y="3227003"/>
            <a:ext cx="741405" cy="999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NN for Machine Transl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8714" y="2958578"/>
            <a:ext cx="5112649" cy="2781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71549" y="1507597"/>
            <a:ext cx="7165075" cy="829945"/>
          </a:xfrm>
          <a:prstGeom prst="rect">
            <a:avLst/>
          </a:prstGeom>
          <a:noFill/>
        </p:spPr>
        <p:txBody>
          <a:bodyPr wrap="square" rtlCol="0">
            <a:spAutoFit/>
          </a:bodyPr>
          <a:lstStyle/>
          <a:p>
            <a:r>
              <a:rPr lang="en-US" altLang="zh-CN" sz="2400" dirty="0">
                <a:solidFill>
                  <a:srgbClr val="0070C0"/>
                </a:solidFill>
                <a:cs typeface="Times New Roman" panose="02020603050405020304" pitchFamily="18" charset="0"/>
              </a:rPr>
              <a:t>在机器翻译中，输入是源语言中的单词序列，输出是目标语言中的单词序列。</a:t>
            </a:r>
            <a:endParaRPr lang="en-US" altLang="zh-CN" sz="2400" dirty="0">
              <a:solidFill>
                <a:srgbClr val="0070C0"/>
              </a:solidFill>
              <a:cs typeface="Times New Roman" panose="02020603050405020304" pitchFamily="18" charset="0"/>
            </a:endParaRPr>
          </a:p>
        </p:txBody>
      </p:sp>
      <p:sp>
        <p:nvSpPr>
          <p:cNvPr id="4" name="文本框 3"/>
          <p:cNvSpPr txBox="1"/>
          <p:nvPr/>
        </p:nvSpPr>
        <p:spPr>
          <a:xfrm>
            <a:off x="1258302" y="5862431"/>
            <a:ext cx="5588758" cy="321945"/>
          </a:xfrm>
          <a:prstGeom prst="rect">
            <a:avLst/>
          </a:prstGeom>
          <a:noFill/>
        </p:spPr>
        <p:txBody>
          <a:bodyPr wrap="square" rtlCol="0">
            <a:spAutoFit/>
          </a:bodyPr>
          <a:lstStyle/>
          <a:p>
            <a:r>
              <a:rPr lang="en-US" altLang="zh-CN" sz="1500" dirty="0"/>
              <a:t>用于机器翻译的编码器 - 解码器架构</a:t>
            </a:r>
            <a:endParaRPr lang="en-US" altLang="zh-CN" sz="1500" dirty="0"/>
          </a:p>
        </p:txBody>
      </p:sp>
      <p:sp>
        <p:nvSpPr>
          <p:cNvPr id="5" name="圆角矩形 4"/>
          <p:cNvSpPr/>
          <p:nvPr/>
        </p:nvSpPr>
        <p:spPr>
          <a:xfrm>
            <a:off x="1871207" y="3763669"/>
            <a:ext cx="3029803" cy="19448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7" name="直接箭头连接符 6"/>
          <p:cNvCxnSpPr>
            <a:stCxn id="8" idx="2"/>
          </p:cNvCxnSpPr>
          <p:nvPr/>
        </p:nvCxnSpPr>
        <p:spPr>
          <a:xfrm>
            <a:off x="1687305" y="3522750"/>
            <a:ext cx="173058" cy="5863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68313" y="3016084"/>
            <a:ext cx="2436713" cy="506730"/>
          </a:xfrm>
          <a:prstGeom prst="rect">
            <a:avLst/>
          </a:prstGeom>
          <a:noFill/>
        </p:spPr>
        <p:txBody>
          <a:bodyPr wrap="square" rtlCol="0">
            <a:spAutoFit/>
          </a:bodyPr>
          <a:lstStyle/>
          <a:p>
            <a:r>
              <a:rPr lang="en-US" altLang="zh-CN" sz="1350" dirty="0">
                <a:solidFill>
                  <a:srgbClr val="FF0000"/>
                </a:solidFill>
              </a:rPr>
              <a:t>编码器：将输入句子编码为隐藏状态的RNN（特征）</a:t>
            </a:r>
            <a:endParaRPr lang="en-US" altLang="zh-CN" sz="1350" dirty="0">
              <a:solidFill>
                <a:srgbClr val="FF0000"/>
              </a:solidFill>
            </a:endParaRPr>
          </a:p>
        </p:txBody>
      </p:sp>
      <p:sp>
        <p:nvSpPr>
          <p:cNvPr id="9" name="圆角矩形 8"/>
          <p:cNvSpPr/>
          <p:nvPr/>
        </p:nvSpPr>
        <p:spPr>
          <a:xfrm>
            <a:off x="4912489" y="3006613"/>
            <a:ext cx="1934571" cy="1593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11" name="直接箭头连接符 10"/>
          <p:cNvCxnSpPr>
            <a:stCxn id="12" idx="1"/>
            <a:endCxn id="9" idx="2"/>
          </p:cNvCxnSpPr>
          <p:nvPr/>
        </p:nvCxnSpPr>
        <p:spPr>
          <a:xfrm flipH="1" flipV="1">
            <a:off x="5880148" y="4599926"/>
            <a:ext cx="831215" cy="680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11363" y="4819512"/>
            <a:ext cx="1883075" cy="922020"/>
          </a:xfrm>
          <a:prstGeom prst="rect">
            <a:avLst/>
          </a:prstGeom>
          <a:noFill/>
        </p:spPr>
        <p:txBody>
          <a:bodyPr wrap="square" rtlCol="0">
            <a:spAutoFit/>
          </a:bodyPr>
          <a:lstStyle/>
          <a:p>
            <a:r>
              <a:rPr lang="en-US" altLang="zh-CN" sz="1350" dirty="0">
                <a:solidFill>
                  <a:srgbClr val="0070C0"/>
                </a:solidFill>
              </a:rPr>
              <a:t>解码器：一种RNN，其源语言中隐藏的句子状态作为输入并输出翻译的句子</a:t>
            </a:r>
            <a:endParaRPr lang="en-US" altLang="zh-CN" sz="1350" dirty="0">
              <a:solidFill>
                <a:srgbClr val="0070C0"/>
              </a:solidFill>
            </a:endParaRPr>
          </a:p>
        </p:txBody>
      </p:sp>
      <p:sp>
        <p:nvSpPr>
          <p:cNvPr id="6" name="标题 5"/>
          <p:cNvSpPr>
            <a:spLocks noGrp="1"/>
          </p:cNvSpPr>
          <p:nvPr>
            <p:ph type="title"/>
          </p:nvPr>
        </p:nvSpPr>
        <p:spPr/>
        <p:txBody>
          <a:bodyPr/>
          <a:lstStyle/>
          <a:p>
            <a:r>
              <a:rPr lang="en-US" altLang="zh-CN" dirty="0" smtClean="0"/>
              <a:t>Machine Translation</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salary"/>
          <p:cNvPicPr>
            <a:picLocks noChangeAspect="1"/>
          </p:cNvPicPr>
          <p:nvPr>
            <p:ph idx="1"/>
          </p:nvPr>
        </p:nvPicPr>
        <p:blipFill>
          <a:blip r:embed="rId1"/>
          <a:stretch>
            <a:fillRect/>
          </a:stretch>
        </p:blipFill>
        <p:spPr>
          <a:xfrm>
            <a:off x="-97790" y="758825"/>
            <a:ext cx="9244965" cy="52012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US" altLang="zh-CN" sz="1350" dirty="0"/>
              <a:t> </a:t>
            </a:r>
            <a:r>
              <a:rPr lang="en-US" altLang="zh-CN" sz="2400" dirty="0">
                <a:hlinkClick r:id="rId1"/>
              </a:rPr>
              <a:t>Demo Website</a:t>
            </a:r>
            <a:endParaRPr lang="zh-CN" altLang="en-US" sz="2400" dirty="0"/>
          </a:p>
        </p:txBody>
      </p:sp>
      <p:pic>
        <p:nvPicPr>
          <p:cNvPr id="2050" name="Picture 2" descr="Visual Q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829945"/>
          </a:xfrm>
          <a:prstGeom prst="rect">
            <a:avLst/>
          </a:prstGeom>
          <a:noFill/>
        </p:spPr>
        <p:txBody>
          <a:bodyPr wrap="square" rtlCol="0">
            <a:spAutoFit/>
          </a:bodyPr>
          <a:lstStyle/>
          <a:p>
            <a:r>
              <a:rPr lang="en-US" altLang="zh-CN" sz="2400" dirty="0">
                <a:solidFill>
                  <a:srgbClr val="0070C0"/>
                </a:solidFill>
              </a:rPr>
              <a:t>VQA：给定关于图像的图像和自然语言问题，任务是提供准确的自然语言答案</a:t>
            </a:r>
            <a:endParaRPr lang="en-US" altLang="zh-CN" sz="2400" dirty="0">
              <a:solidFill>
                <a:srgbClr val="0070C0"/>
              </a:solidFill>
            </a:endParaRPr>
          </a:p>
        </p:txBody>
      </p:sp>
      <p:sp>
        <p:nvSpPr>
          <p:cNvPr id="5" name="标题 4"/>
          <p:cNvSpPr>
            <a:spLocks noGrp="1"/>
          </p:cNvSpPr>
          <p:nvPr>
            <p:ph type="title"/>
          </p:nvPr>
        </p:nvSpPr>
        <p:spPr/>
        <p:txBody>
          <a:bodyPr>
            <a:normAutofit/>
          </a:bodyPr>
          <a:lstStyle/>
          <a:p>
            <a:r>
              <a:rPr lang="en-US" altLang="zh-CN" dirty="0" smtClean="0"/>
              <a:t>Visual Question Answering </a:t>
            </a:r>
            <a:br>
              <a:rPr lang="en-US" altLang="zh-CN" dirty="0" smtClean="0"/>
            </a:br>
            <a:r>
              <a:rPr lang="en-US" altLang="zh-CN" dirty="0" smtClean="0"/>
              <a:t>(VQA)</a:t>
            </a:r>
            <a:endParaRPr lang="zh-CN" altLang="en-US" dirty="0"/>
          </a:p>
        </p:txBody>
      </p:sp>
      <p:sp>
        <p:nvSpPr>
          <p:cNvPr id="2" name="文本框 1"/>
          <p:cNvSpPr txBox="1"/>
          <p:nvPr/>
        </p:nvSpPr>
        <p:spPr>
          <a:xfrm>
            <a:off x="5181600" y="6204240"/>
            <a:ext cx="3301590" cy="276999"/>
          </a:xfrm>
          <a:prstGeom prst="rect">
            <a:avLst/>
          </a:prstGeom>
          <a:noFill/>
        </p:spPr>
        <p:txBody>
          <a:bodyPr wrap="square" rtlCol="0">
            <a:spAutoFit/>
          </a:bodyPr>
          <a:lstStyle/>
          <a:p>
            <a:r>
              <a:rPr lang="en-US" altLang="zh-CN" sz="1200" dirty="0" smtClean="0"/>
              <a:t>Picture from (</a:t>
            </a:r>
            <a:r>
              <a:rPr lang="en-US" altLang="zh-CN" sz="1200" dirty="0" err="1" smtClean="0"/>
              <a:t>Antol</a:t>
            </a:r>
            <a:r>
              <a:rPr lang="en-US" altLang="zh-CN" sz="1200" dirty="0" smtClean="0"/>
              <a:t> et al., 2015)</a:t>
            </a:r>
            <a:endParaRPr lang="zh-CN" altLang="en-US"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LP Mode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3683" y="1690689"/>
            <a:ext cx="7077591" cy="321540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40642" y="5097143"/>
            <a:ext cx="7062716" cy="706755"/>
          </a:xfrm>
          <a:prstGeom prst="rect">
            <a:avLst/>
          </a:prstGeom>
          <a:noFill/>
        </p:spPr>
        <p:txBody>
          <a:bodyPr wrap="square" rtlCol="0">
            <a:spAutoFit/>
          </a:bodyPr>
          <a:lstStyle/>
          <a:p>
            <a:r>
              <a:rPr lang="en-US" altLang="zh-CN" sz="2000" dirty="0">
                <a:solidFill>
                  <a:srgbClr val="0070C0"/>
                </a:solidFill>
              </a:rPr>
              <a:t>输出将以图像和文本输入为条件。 CNN用于对图像进行编码，并且实现RNN以对句子进行编码。</a:t>
            </a:r>
            <a:endParaRPr lang="en-US" altLang="zh-CN" sz="2000" dirty="0">
              <a:solidFill>
                <a:srgbClr val="0070C0"/>
              </a:solidFill>
            </a:endParaRPr>
          </a:p>
        </p:txBody>
      </p:sp>
      <p:sp>
        <p:nvSpPr>
          <p:cNvPr id="4" name="标题 3"/>
          <p:cNvSpPr>
            <a:spLocks noGrp="1"/>
          </p:cNvSpPr>
          <p:nvPr>
            <p:ph type="title"/>
          </p:nvPr>
        </p:nvSpPr>
        <p:spPr/>
        <p:txBody>
          <a:bodyPr>
            <a:normAutofit/>
          </a:bodyPr>
          <a:lstStyle/>
          <a:p>
            <a:r>
              <a:rPr lang="en-US" altLang="zh-CN" dirty="0" smtClean="0"/>
              <a:t>Visual Question </a:t>
            </a:r>
            <a:r>
              <a:rPr lang="en-US" altLang="zh-CN" dirty="0"/>
              <a:t>A</a:t>
            </a:r>
            <a:r>
              <a:rPr lang="en-US" altLang="zh-CN" dirty="0" smtClean="0"/>
              <a:t>nswering</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非监督学习</a:t>
            </a:r>
            <a:endParaRPr lang="zh-CN" altLang="en-US" dirty="0"/>
          </a:p>
        </p:txBody>
      </p:sp>
      <p:sp>
        <p:nvSpPr>
          <p:cNvPr id="3" name="内容占位符 2"/>
          <p:cNvSpPr>
            <a:spLocks noGrp="1"/>
          </p:cNvSpPr>
          <p:nvPr>
            <p:ph idx="1"/>
          </p:nvPr>
        </p:nvSpPr>
        <p:spPr/>
        <p:txBody>
          <a:bodyPr/>
          <a:lstStyle/>
          <a:p>
            <a:r>
              <a:rPr lang="en-US" altLang="zh-CN" dirty="0" smtClean="0"/>
              <a:t>自动编码</a:t>
            </a:r>
            <a:r>
              <a:rPr lang="zh-CN" altLang="en-US" dirty="0" smtClean="0"/>
              <a:t>器</a:t>
            </a:r>
            <a:endParaRPr lang="en-US" altLang="zh-CN" dirty="0" smtClean="0"/>
          </a:p>
          <a:p>
            <a:r>
              <a:rPr lang="zh-CN" altLang="en-US" dirty="0" smtClean="0"/>
              <a:t>深度自动编码器</a:t>
            </a:r>
            <a:endParaRPr lang="en-US" altLang="zh-CN" dirty="0" smtClean="0"/>
          </a:p>
          <a:p>
            <a:r>
              <a:rPr lang="en-US" altLang="zh-CN" dirty="0" smtClean="0"/>
              <a:t>去噪自动编码器</a:t>
            </a:r>
            <a:endParaRPr lang="en-US" altLang="zh-CN" dirty="0" smtClean="0"/>
          </a:p>
          <a:p>
            <a:r>
              <a:rPr lang="en-US" altLang="zh-CN" dirty="0" smtClean="0"/>
              <a:t>堆叠去噪自动编码器</a:t>
            </a:r>
            <a:endParaRPr lang="en-US" altLang="zh-CN"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Autoencoders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
              </p:nvPr>
            </p:nvSpPr>
            <p:spPr>
              <a:xfrm>
                <a:off x="4572000" y="1601790"/>
                <a:ext cx="4381500" cy="4456016"/>
              </a:xfrm>
            </p:spPr>
            <p:txBody>
              <a:bodyPr>
                <a:normAutofit fontScale="85000" lnSpcReduction="10000"/>
              </a:bodyPr>
              <a:lstStyle/>
              <a:p>
                <a:pPr marL="0" indent="0">
                  <a:buNone/>
                </a:pPr>
                <a:r>
                  <a:rPr lang="en-US" altLang="zh-CN" sz="3100" dirty="0" smtClean="0"/>
                  <a:t>An Autoencoder is a feedforward neural network that learns to predict the input itself in the output.</a:t>
                </a:r>
              </a:p>
              <a:p>
                <a:pPr marL="0" indent="0" algn="ctr">
                  <a:buNone/>
                </a:pPr>
                <a14:m>
                  <m:oMath xmlns:m="http://schemas.openxmlformats.org/officeDocument/2006/math">
                    <m:sSup>
                      <m:sSupPr>
                        <m:ctrlPr>
                          <a:rPr lang="en-US" altLang="zh-CN" sz="3100" i="1" smtClean="0">
                            <a:latin typeface="Cambria Math" charset="0"/>
                          </a:rPr>
                        </m:ctrlPr>
                      </m:sSupPr>
                      <m:e>
                        <m:r>
                          <a:rPr lang="en-US" altLang="zh-CN" sz="3100" b="0" i="1" smtClean="0">
                            <a:latin typeface="Cambria Math" panose="02040503050406030204" pitchFamily="18" charset="0"/>
                          </a:rPr>
                          <m:t>𝑦</m:t>
                        </m:r>
                      </m:e>
                      <m:sup>
                        <m:r>
                          <a:rPr lang="en-US" altLang="zh-CN" sz="3100" b="0" i="1" smtClean="0">
                            <a:latin typeface="Cambria Math" panose="02040503050406030204" pitchFamily="18" charset="0"/>
                          </a:rPr>
                          <m:t>(</m:t>
                        </m:r>
                        <m:r>
                          <a:rPr lang="en-US" altLang="zh-CN" sz="3100" b="0" i="1" smtClean="0">
                            <a:latin typeface="Cambria Math" panose="02040503050406030204" pitchFamily="18" charset="0"/>
                          </a:rPr>
                          <m:t>𝑖</m:t>
                        </m:r>
                        <m:r>
                          <a:rPr lang="en-US" altLang="zh-CN" sz="3100" b="0" i="1" smtClean="0">
                            <a:latin typeface="Cambria Math" panose="02040503050406030204" pitchFamily="18" charset="0"/>
                          </a:rPr>
                          <m:t>)</m:t>
                        </m:r>
                      </m:sup>
                    </m:sSup>
                    <m:r>
                      <a:rPr lang="en-US" altLang="zh-CN" sz="3100" b="0" i="1" smtClean="0">
                        <a:latin typeface="Cambria Math" panose="02040503050406030204" pitchFamily="18" charset="0"/>
                      </a:rPr>
                      <m:t>=</m:t>
                    </m:r>
                    <m:sSup>
                      <m:sSupPr>
                        <m:ctrlPr>
                          <a:rPr lang="en-US" altLang="zh-CN" sz="3100" b="0" i="1" smtClean="0">
                            <a:latin typeface="Cambria Math" charset="0"/>
                          </a:rPr>
                        </m:ctrlPr>
                      </m:sSupPr>
                      <m:e>
                        <m:r>
                          <a:rPr lang="en-US" altLang="zh-CN" sz="3100" b="0" i="1" smtClean="0">
                            <a:latin typeface="Cambria Math" panose="02040503050406030204" pitchFamily="18" charset="0"/>
                          </a:rPr>
                          <m:t>𝑥</m:t>
                        </m:r>
                      </m:e>
                      <m:sup>
                        <m:r>
                          <a:rPr lang="en-US" altLang="zh-CN" sz="3100" b="0" i="1" smtClean="0">
                            <a:latin typeface="Cambria Math" panose="02040503050406030204" pitchFamily="18" charset="0"/>
                          </a:rPr>
                          <m:t>(</m:t>
                        </m:r>
                        <m:r>
                          <a:rPr lang="en-US" altLang="zh-CN" sz="3100" b="0" i="1" smtClean="0">
                            <a:latin typeface="Cambria Math" panose="02040503050406030204" pitchFamily="18" charset="0"/>
                          </a:rPr>
                          <m:t>𝑖</m:t>
                        </m:r>
                        <m:r>
                          <a:rPr lang="en-US" altLang="zh-CN" sz="3100" b="0" i="1" smtClean="0">
                            <a:latin typeface="Cambria Math" panose="02040503050406030204" pitchFamily="18" charset="0"/>
                          </a:rPr>
                          <m:t>)</m:t>
                        </m:r>
                      </m:sup>
                    </m:sSup>
                  </m:oMath>
                </a14:m>
                <a:r>
                  <a:rPr lang="en-US" altLang="zh-CN" sz="3100" dirty="0" smtClean="0"/>
                  <a:t> </a:t>
                </a:r>
              </a:p>
              <a:p>
                <a:r>
                  <a:rPr lang="en-US" altLang="zh-CN" sz="3100" dirty="0"/>
                  <a:t>The input-to-hidden part corresponds to an </a:t>
                </a:r>
                <a:r>
                  <a:rPr lang="en-US" altLang="zh-CN" sz="3100" dirty="0">
                    <a:solidFill>
                      <a:srgbClr val="FF0000"/>
                    </a:solidFill>
                  </a:rPr>
                  <a:t>encoder </a:t>
                </a:r>
                <a:endParaRPr lang="en-US" altLang="zh-CN" sz="3100" dirty="0" smtClean="0">
                  <a:solidFill>
                    <a:srgbClr val="FF0000"/>
                  </a:solidFill>
                </a:endParaRPr>
              </a:p>
              <a:p>
                <a:r>
                  <a:rPr lang="en-US" altLang="zh-CN" sz="3100" dirty="0" smtClean="0"/>
                  <a:t>The hidden-to-output </a:t>
                </a:r>
                <a:r>
                  <a:rPr lang="en-US" altLang="zh-CN" sz="3100" dirty="0"/>
                  <a:t>part corresponds to a </a:t>
                </a:r>
                <a:r>
                  <a:rPr lang="en-US" altLang="zh-CN" sz="3100" dirty="0" smtClean="0">
                    <a:solidFill>
                      <a:srgbClr val="FF0000"/>
                    </a:solidFill>
                  </a:rPr>
                  <a:t>decoder</a:t>
                </a:r>
                <a:r>
                  <a:rPr lang="en-US" altLang="zh-CN" sz="3100" dirty="0"/>
                  <a:t>.</a:t>
                </a:r>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sz="half" idx="1"/>
              </p:nvPr>
            </p:nvSpPr>
            <p:spPr>
              <a:xfrm>
                <a:off x="4572000" y="1601790"/>
                <a:ext cx="4381500" cy="4456016"/>
              </a:xfrm>
              <a:blipFill rotWithShape="0">
                <a:blip r:embed="rId1"/>
                <a:stretch>
                  <a:fillRect l="-2503" t="-2189" r="-1808"/>
                </a:stretch>
              </a:blipFill>
            </p:spPr>
            <p:txBody>
              <a:bodyPr/>
              <a:lstStyle/>
              <a:p>
                <a:pPr marL="0" indent="0">
                  <a:buNone/>
                </a:pPr>
                <a:r>
                  <a:rPr lang="zh-CN" altLang="en-US">
                    <a:noFill/>
                  </a:rPr>
                  <a:t> </a:t>
                </a:r>
                <a:endParaRPr lang="zh-CN" altLang="en-US">
                  <a:noFill/>
                </a:endParaRPr>
              </a:p>
            </p:txBody>
          </p:sp>
        </mc:Fallback>
      </mc:AlternateContent>
      <p:pic>
        <p:nvPicPr>
          <p:cNvPr id="6" name="内容占位符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1690689"/>
            <a:ext cx="3886200" cy="4327427"/>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a:t>
            </a:r>
            <a:r>
              <a:rPr lang="en-US" altLang="zh-CN" dirty="0" smtClean="0"/>
              <a:t>Autoencoders</a:t>
            </a:r>
            <a:endParaRPr lang="zh-CN" altLang="en-US" dirty="0"/>
          </a:p>
        </p:txBody>
      </p:sp>
      <p:sp>
        <p:nvSpPr>
          <p:cNvPr id="3" name="内容占位符 2"/>
          <p:cNvSpPr>
            <a:spLocks noGrp="1"/>
          </p:cNvSpPr>
          <p:nvPr>
            <p:ph idx="1"/>
          </p:nvPr>
        </p:nvSpPr>
        <p:spPr>
          <a:xfrm>
            <a:off x="793750" y="1508125"/>
            <a:ext cx="4184650" cy="4351338"/>
          </a:xfrm>
        </p:spPr>
        <p:txBody>
          <a:bodyPr/>
          <a:lstStyle/>
          <a:p>
            <a:r>
              <a:rPr lang="en-US" altLang="zh-CN" sz="2800" dirty="0"/>
              <a:t>通过扩展具有多个隐藏层的自动编码器的编码器和解码器来构造深度自动编码器。</a:t>
            </a:r>
            <a:endParaRPr lang="en-US" altLang="zh-CN" sz="2800" dirty="0"/>
          </a:p>
          <a:p>
            <a:r>
              <a:rPr lang="en-US" altLang="zh-CN" sz="2800" dirty="0"/>
              <a:t>梯度消失问题：梯度变得太小，因为它通过许多层返回</a:t>
            </a:r>
            <a:endParaRPr lang="en-US" altLang="zh-CN" sz="2800"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35354" r="28887" b="4713"/>
          <a:stretch>
            <a:fillRect/>
          </a:stretch>
        </p:blipFill>
        <p:spPr>
          <a:xfrm>
            <a:off x="5535827" y="1336142"/>
            <a:ext cx="2336972" cy="5152526"/>
          </a:xfrm>
          <a:prstGeom prst="rect">
            <a:avLst/>
          </a:prstGeom>
        </p:spPr>
      </p:pic>
      <p:sp>
        <p:nvSpPr>
          <p:cNvPr id="7" name="文本框 6"/>
          <p:cNvSpPr txBox="1"/>
          <p:nvPr/>
        </p:nvSpPr>
        <p:spPr>
          <a:xfrm>
            <a:off x="5691370" y="6581001"/>
            <a:ext cx="3361038" cy="276999"/>
          </a:xfrm>
          <a:prstGeom prst="rect">
            <a:avLst/>
          </a:prstGeom>
          <a:noFill/>
        </p:spPr>
        <p:txBody>
          <a:bodyPr wrap="square" rtlCol="0">
            <a:spAutoFit/>
          </a:bodyPr>
          <a:lstStyle/>
          <a:p>
            <a:r>
              <a:rPr lang="en-US" altLang="zh-CN" sz="1200" dirty="0" smtClean="0"/>
              <a:t>Diagram from (Hinton and </a:t>
            </a:r>
            <a:r>
              <a:rPr lang="en-US" altLang="zh-CN" sz="1200" dirty="0" err="1" smtClean="0"/>
              <a:t>Salakhutdinov</a:t>
            </a:r>
            <a:r>
              <a:rPr lang="en-US" altLang="zh-CN" sz="1200" dirty="0" smtClean="0"/>
              <a:t>, 2006)</a:t>
            </a:r>
            <a:endParaRPr lang="zh-CN" altLang="en-US"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03274"/>
          </a:xfrm>
        </p:spPr>
        <p:txBody>
          <a:bodyPr/>
          <a:lstStyle/>
          <a:p>
            <a:r>
              <a:rPr lang="en-US" altLang="zh-CN" dirty="0" smtClean="0"/>
              <a:t>Training Deep Autoencoders</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55805" y="1273171"/>
            <a:ext cx="6173909" cy="5108228"/>
          </a:xfrm>
        </p:spPr>
      </p:pic>
      <p:sp>
        <p:nvSpPr>
          <p:cNvPr id="5" name="文本框 4"/>
          <p:cNvSpPr txBox="1"/>
          <p:nvPr/>
        </p:nvSpPr>
        <p:spPr>
          <a:xfrm>
            <a:off x="5717060" y="6581001"/>
            <a:ext cx="3361038" cy="276999"/>
          </a:xfrm>
          <a:prstGeom prst="rect">
            <a:avLst/>
          </a:prstGeom>
          <a:noFill/>
        </p:spPr>
        <p:txBody>
          <a:bodyPr wrap="square" rtlCol="0">
            <a:spAutoFit/>
          </a:bodyPr>
          <a:lstStyle/>
          <a:p>
            <a:r>
              <a:rPr lang="en-US" altLang="zh-CN" sz="1200" dirty="0" smtClean="0"/>
              <a:t>Diagram from (Hinton and </a:t>
            </a:r>
            <a:r>
              <a:rPr lang="en-US" altLang="zh-CN" sz="1200" dirty="0" err="1" smtClean="0"/>
              <a:t>Salakhutdinov</a:t>
            </a:r>
            <a:r>
              <a:rPr lang="en-US" altLang="zh-CN" sz="1200" dirty="0" smtClean="0"/>
              <a:t>, 2006)</a:t>
            </a:r>
            <a:endParaRPr lang="zh-CN" altLang="en-US"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去噪自动编码器</a:t>
            </a:r>
            <a:endParaRPr lang="en-US" altLang="zh-CN" dirty="0"/>
          </a:p>
        </p:txBody>
      </p:sp>
      <p:sp>
        <p:nvSpPr>
          <p:cNvPr id="3" name="内容占位符 2"/>
          <p:cNvSpPr>
            <a:spLocks noGrp="1"/>
          </p:cNvSpPr>
          <p:nvPr>
            <p:ph idx="1"/>
          </p:nvPr>
        </p:nvSpPr>
        <p:spPr>
          <a:xfrm>
            <a:off x="628650" y="1508125"/>
            <a:ext cx="7886700" cy="4351338"/>
          </a:xfrm>
        </p:spPr>
        <p:txBody>
          <a:bodyPr/>
          <a:lstStyle/>
          <a:p>
            <a:r>
              <a:rPr lang="en-US" altLang="zh-CN" sz="2800" dirty="0" smtClean="0"/>
              <a:t>通过添加随机噪声，它可以强制Autoencoder学习更强大的功能。</a:t>
            </a:r>
            <a:endParaRPr lang="en-US" altLang="zh-CN" sz="2800" dirty="0" smtClean="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6151" y="2540686"/>
            <a:ext cx="3772562" cy="402709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Training Denoising Autoencoder</a:t>
            </a:r>
            <a:endParaRPr lang="zh-CN" altLang="en-US" dirty="0"/>
          </a:p>
        </p:txBody>
      </p:sp>
      <p:sp>
        <p:nvSpPr>
          <p:cNvPr id="3" name="内容占位符 2"/>
          <p:cNvSpPr>
            <a:spLocks noGrp="1"/>
          </p:cNvSpPr>
          <p:nvPr>
            <p:ph idx="1"/>
          </p:nvPr>
        </p:nvSpPr>
        <p:spPr>
          <a:xfrm>
            <a:off x="628650" y="1508125"/>
            <a:ext cx="7886700" cy="2543175"/>
          </a:xfrm>
        </p:spPr>
        <p:txBody>
          <a:bodyPr>
            <a:normAutofit/>
          </a:bodyPr>
          <a:lstStyle/>
          <a:p>
            <a:pPr marL="0" indent="0">
              <a:buNone/>
            </a:pPr>
            <a:r>
              <a:rPr lang="en-US" altLang="zh-CN" sz="2400" dirty="0" smtClean="0">
                <a:solidFill>
                  <a:schemeClr val="tx1"/>
                </a:solidFill>
              </a:rPr>
              <a:t>The loss function of Denoising autoencoder:</a:t>
            </a:r>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pPr marL="0" indent="0">
              <a:buNone/>
            </a:pPr>
            <a:r>
              <a:rPr lang="en-US" altLang="zh-CN" sz="2400" dirty="0" smtClean="0">
                <a:solidFill>
                  <a:schemeClr val="tx1"/>
                </a:solidFill>
              </a:rPr>
              <a:t>where</a:t>
            </a:r>
            <a:endParaRPr lang="en-US" altLang="zh-CN" sz="2400" dirty="0" smtClean="0">
              <a:solidFill>
                <a:schemeClr val="tx1"/>
              </a:solidFill>
            </a:endParaRPr>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5700" y="1986430"/>
            <a:ext cx="6461494" cy="811692"/>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70" y="3170843"/>
            <a:ext cx="2671730" cy="880457"/>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20" y="2936120"/>
            <a:ext cx="2495898" cy="3553321"/>
          </a:xfrm>
          <a:prstGeom prst="rect">
            <a:avLst/>
          </a:prstGeom>
        </p:spPr>
      </p:pic>
      <p:sp>
        <p:nvSpPr>
          <p:cNvPr id="7" name="文本框 6"/>
          <p:cNvSpPr txBox="1"/>
          <p:nvPr/>
        </p:nvSpPr>
        <p:spPr>
          <a:xfrm>
            <a:off x="628650" y="4347041"/>
            <a:ext cx="4794250" cy="1568450"/>
          </a:xfrm>
          <a:prstGeom prst="rect">
            <a:avLst/>
          </a:prstGeom>
          <a:noFill/>
        </p:spPr>
        <p:txBody>
          <a:bodyPr wrap="square" rtlCol="0">
            <a:spAutoFit/>
          </a:bodyPr>
          <a:lstStyle/>
          <a:p>
            <a:r>
              <a:rPr lang="en-US" altLang="zh-CN" sz="2400"/>
              <a:t>与深度自动编码器一样，我们可以逐层堆叠多个去噪自动编码器，以形成堆叠去噪</a:t>
            </a:r>
            <a:endParaRPr lang="en-US" altLang="zh-CN" sz="2400"/>
          </a:p>
          <a:p>
            <a:r>
              <a:rPr lang="en-US" altLang="zh-CN" sz="2400"/>
              <a:t>自动编码。</a:t>
            </a:r>
            <a:endParaRPr lang="en-US" altLang="zh-CN" sz="24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smtClean="0"/>
              <a:t>Training Denoising Autoencoder on MNIST</a:t>
            </a:r>
            <a:endParaRPr lang="zh-CN" altLang="en-US" dirty="0"/>
          </a:p>
        </p:txBody>
      </p:sp>
      <p:sp>
        <p:nvSpPr>
          <p:cNvPr id="6" name="内容占位符 5"/>
          <p:cNvSpPr>
            <a:spLocks noGrp="1"/>
          </p:cNvSpPr>
          <p:nvPr>
            <p:ph idx="1"/>
          </p:nvPr>
        </p:nvSpPr>
        <p:spPr/>
        <p:txBody>
          <a:bodyPr>
            <a:normAutofit/>
          </a:bodyPr>
          <a:lstStyle/>
          <a:p>
            <a:r>
              <a:rPr lang="en-US" altLang="zh-CN" sz="2400" dirty="0" smtClean="0"/>
              <a:t>下图显示了在具有不同噪声比的MNIST上训练的去噪自动编码器的最终滤波器之间的差异。</a:t>
            </a:r>
            <a:endParaRPr lang="en-US" altLang="zh-CN" sz="2400"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9512" y="2895601"/>
            <a:ext cx="3281362" cy="328136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2895601"/>
            <a:ext cx="3281362" cy="3281362"/>
          </a:xfrm>
          <a:prstGeom prst="rect">
            <a:avLst/>
          </a:prstGeom>
        </p:spPr>
      </p:pic>
      <p:sp>
        <p:nvSpPr>
          <p:cNvPr id="8" name="文本框 7"/>
          <p:cNvSpPr txBox="1"/>
          <p:nvPr/>
        </p:nvSpPr>
        <p:spPr>
          <a:xfrm>
            <a:off x="1375719" y="6176963"/>
            <a:ext cx="2929581" cy="369332"/>
          </a:xfrm>
          <a:prstGeom prst="rect">
            <a:avLst/>
          </a:prstGeom>
          <a:noFill/>
        </p:spPr>
        <p:txBody>
          <a:bodyPr wrap="square" rtlCol="0">
            <a:spAutoFit/>
          </a:bodyPr>
          <a:lstStyle/>
          <a:p>
            <a:r>
              <a:rPr lang="en-US" altLang="zh-CN" dirty="0" smtClean="0"/>
              <a:t>No noise (noise ratio=0%)</a:t>
            </a:r>
            <a:endParaRPr lang="zh-CN" altLang="en-US" dirty="0"/>
          </a:p>
        </p:txBody>
      </p:sp>
      <p:sp>
        <p:nvSpPr>
          <p:cNvPr id="9" name="文本框 8"/>
          <p:cNvSpPr txBox="1"/>
          <p:nvPr/>
        </p:nvSpPr>
        <p:spPr>
          <a:xfrm>
            <a:off x="5653881" y="6144658"/>
            <a:ext cx="1989138" cy="369332"/>
          </a:xfrm>
          <a:prstGeom prst="rect">
            <a:avLst/>
          </a:prstGeom>
          <a:noFill/>
        </p:spPr>
        <p:txBody>
          <a:bodyPr wrap="square" rtlCol="0">
            <a:spAutoFit/>
          </a:bodyPr>
          <a:lstStyle/>
          <a:p>
            <a:r>
              <a:rPr lang="en-US" altLang="zh-CN" dirty="0" smtClean="0"/>
              <a:t>noise ratio=30%</a:t>
            </a:r>
            <a:endParaRPr lang="zh-CN" altLang="en-US" dirty="0"/>
          </a:p>
        </p:txBody>
      </p:sp>
      <p:sp>
        <p:nvSpPr>
          <p:cNvPr id="10" name="文本框 9"/>
          <p:cNvSpPr txBox="1"/>
          <p:nvPr/>
        </p:nvSpPr>
        <p:spPr>
          <a:xfrm>
            <a:off x="5717060" y="6581001"/>
            <a:ext cx="3361038" cy="276999"/>
          </a:xfrm>
          <a:prstGeom prst="rect">
            <a:avLst/>
          </a:prstGeom>
          <a:noFill/>
        </p:spPr>
        <p:txBody>
          <a:bodyPr wrap="square" rtlCol="0">
            <a:spAutoFit/>
          </a:bodyPr>
          <a:lstStyle/>
          <a:p>
            <a:r>
              <a:rPr lang="en-US" altLang="zh-CN" sz="1200" dirty="0" smtClean="0"/>
              <a:t>Diagram from (Hinton and </a:t>
            </a:r>
            <a:r>
              <a:rPr lang="en-US" altLang="zh-CN" sz="1200" dirty="0" err="1" smtClean="0"/>
              <a:t>Salakhutdinov</a:t>
            </a:r>
            <a:r>
              <a:rPr lang="en-US" altLang="zh-CN" sz="1200" dirty="0" smtClean="0"/>
              <a:t>, 2006)</a:t>
            </a:r>
            <a:endParaRPr lang="zh-CN" altLang="en-US"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Deep Reinforcement Learning</a:t>
            </a:r>
            <a:endParaRPr lang="zh-CN" altLang="en-US" dirty="0"/>
          </a:p>
        </p:txBody>
      </p:sp>
      <p:sp>
        <p:nvSpPr>
          <p:cNvPr id="3" name="内容占位符 2"/>
          <p:cNvSpPr>
            <a:spLocks noGrp="1"/>
          </p:cNvSpPr>
          <p:nvPr>
            <p:ph idx="1"/>
          </p:nvPr>
        </p:nvSpPr>
        <p:spPr/>
        <p:txBody>
          <a:bodyPr/>
          <a:lstStyle/>
          <a:p>
            <a:r>
              <a:rPr lang="en-US" altLang="zh-CN" dirty="0" smtClean="0"/>
              <a:t>Reinforcement Learning</a:t>
            </a:r>
            <a:endParaRPr lang="en-US" altLang="zh-CN" dirty="0" smtClean="0"/>
          </a:p>
          <a:p>
            <a:r>
              <a:rPr lang="en-US" altLang="zh-CN" dirty="0" smtClean="0"/>
              <a:t>Deep Reinforcement Learning</a:t>
            </a:r>
            <a:endParaRPr lang="en-US" altLang="zh-CN" dirty="0" smtClean="0"/>
          </a:p>
          <a:p>
            <a:r>
              <a:rPr lang="en-US" altLang="zh-CN" dirty="0" smtClean="0"/>
              <a:t>Applications</a:t>
            </a:r>
            <a:endParaRPr lang="en-US" altLang="zh-CN" dirty="0"/>
          </a:p>
          <a:p>
            <a:pPr lvl="1"/>
            <a:r>
              <a:rPr lang="en-US" altLang="zh-CN" dirty="0" smtClean="0"/>
              <a:t>Playing Atari Games</a:t>
            </a:r>
            <a:endParaRPr lang="en-US" altLang="zh-CN" dirty="0" smtClean="0"/>
          </a:p>
          <a:p>
            <a:pPr lvl="1"/>
            <a:r>
              <a:rPr lang="en-US" altLang="zh-CN" dirty="0" smtClean="0"/>
              <a:t>AlphaGO</a:t>
            </a:r>
            <a:endParaRPr lang="en-US" altLang="zh-CN"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data"/>
          <p:cNvPicPr>
            <a:picLocks noChangeAspect="1"/>
          </p:cNvPicPr>
          <p:nvPr>
            <p:ph idx="1"/>
          </p:nvPr>
        </p:nvPicPr>
        <p:blipFill>
          <a:blip r:embed="rId1"/>
          <a:stretch>
            <a:fillRect/>
          </a:stretch>
        </p:blipFill>
        <p:spPr>
          <a:xfrm>
            <a:off x="41275" y="1143000"/>
            <a:ext cx="9061450" cy="50977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a:xfrm>
            <a:off x="457200" y="1600201"/>
            <a:ext cx="8229600" cy="676672"/>
          </a:xfrm>
        </p:spPr>
        <p:txBody>
          <a:bodyPr/>
          <a:lstStyle/>
          <a:p>
            <a:r>
              <a:rPr lang="en-US" dirty="0" smtClean="0"/>
              <a:t>What’s Reinforcement Learning?</a:t>
            </a:r>
            <a:endParaRPr lang="en-US" dirty="0"/>
          </a:p>
        </p:txBody>
      </p:sp>
      <p:sp>
        <p:nvSpPr>
          <p:cNvPr id="4" name="Rectangle 3"/>
          <p:cNvSpPr/>
          <p:nvPr/>
        </p:nvSpPr>
        <p:spPr bwMode="auto">
          <a:xfrm>
            <a:off x="3419872" y="2492896"/>
            <a:ext cx="1872208" cy="43204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rPr>
              <a:t>Environment</a:t>
            </a:r>
            <a:endPar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endParaRPr>
          </a:p>
        </p:txBody>
      </p:sp>
      <p:sp>
        <p:nvSpPr>
          <p:cNvPr id="5" name="Rectangle 4"/>
          <p:cNvSpPr/>
          <p:nvPr/>
        </p:nvSpPr>
        <p:spPr bwMode="auto">
          <a:xfrm>
            <a:off x="3419872" y="3647157"/>
            <a:ext cx="1872208" cy="43204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rPr>
              <a:t>Agent</a:t>
            </a:r>
            <a:endPar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endParaRPr>
          </a:p>
        </p:txBody>
      </p:sp>
      <p:sp>
        <p:nvSpPr>
          <p:cNvPr id="6" name="Curved Right Arrow 5"/>
          <p:cNvSpPr/>
          <p:nvPr/>
        </p:nvSpPr>
        <p:spPr bwMode="auto">
          <a:xfrm>
            <a:off x="2843808" y="2852936"/>
            <a:ext cx="432048" cy="936104"/>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0" i="0" u="none" strike="noStrike" cap="none" normalizeH="0" baseline="0" smtClean="0">
              <a:ln>
                <a:noFill/>
              </a:ln>
              <a:solidFill>
                <a:schemeClr val="tx1"/>
              </a:solidFill>
              <a:effectLst/>
              <a:latin typeface="Arial" panose="020B0604020202020204" pitchFamily="34" charset="0"/>
              <a:ea typeface="PMingLiU" pitchFamily="18" charset="-120"/>
            </a:endParaRPr>
          </a:p>
        </p:txBody>
      </p:sp>
      <p:sp>
        <p:nvSpPr>
          <p:cNvPr id="7" name="TextBox 6"/>
          <p:cNvSpPr txBox="1"/>
          <p:nvPr/>
        </p:nvSpPr>
        <p:spPr>
          <a:xfrm>
            <a:off x="220631" y="3136322"/>
            <a:ext cx="2505814" cy="369332"/>
          </a:xfrm>
          <a:prstGeom prst="rect">
            <a:avLst/>
          </a:prstGeom>
          <a:noFill/>
        </p:spPr>
        <p:txBody>
          <a:bodyPr wrap="none" rtlCol="0">
            <a:spAutoFit/>
          </a:bodyPr>
          <a:lstStyle/>
          <a:p>
            <a:r>
              <a:rPr lang="en-US" dirty="0" smtClean="0"/>
              <a:t>{Observation, Reward}</a:t>
            </a:r>
            <a:endParaRPr lang="en-US" dirty="0"/>
          </a:p>
        </p:txBody>
      </p:sp>
      <p:sp>
        <p:nvSpPr>
          <p:cNvPr id="9" name="TextBox 8"/>
          <p:cNvSpPr txBox="1"/>
          <p:nvPr/>
        </p:nvSpPr>
        <p:spPr>
          <a:xfrm>
            <a:off x="6588224" y="3136322"/>
            <a:ext cx="1095172" cy="369332"/>
          </a:xfrm>
          <a:prstGeom prst="rect">
            <a:avLst/>
          </a:prstGeom>
          <a:noFill/>
        </p:spPr>
        <p:txBody>
          <a:bodyPr wrap="none" rtlCol="0">
            <a:spAutoFit/>
          </a:bodyPr>
          <a:lstStyle/>
          <a:p>
            <a:r>
              <a:rPr lang="en-US" dirty="0" smtClean="0"/>
              <a:t>{Actions}</a:t>
            </a:r>
            <a:endParaRPr lang="en-US" dirty="0"/>
          </a:p>
        </p:txBody>
      </p:sp>
      <p:sp>
        <p:nvSpPr>
          <p:cNvPr id="10" name="Curved Right Arrow 9"/>
          <p:cNvSpPr/>
          <p:nvPr/>
        </p:nvSpPr>
        <p:spPr bwMode="auto">
          <a:xfrm rot="10800000">
            <a:off x="5473093" y="2852936"/>
            <a:ext cx="432048" cy="936104"/>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0" i="0" u="none" strike="noStrike" cap="none" normalizeH="0" baseline="0" smtClean="0">
              <a:ln>
                <a:noFill/>
              </a:ln>
              <a:solidFill>
                <a:schemeClr val="tx1"/>
              </a:solidFill>
              <a:effectLst/>
              <a:latin typeface="Arial" panose="020B0604020202020204" pitchFamily="34" charset="0"/>
              <a:ea typeface="PMingLiU" pitchFamily="18" charset="-120"/>
            </a:endParaRPr>
          </a:p>
        </p:txBody>
      </p:sp>
      <p:sp>
        <p:nvSpPr>
          <p:cNvPr id="11" name="Content Placeholder 2"/>
          <p:cNvSpPr txBox="1"/>
          <p:nvPr/>
        </p:nvSpPr>
        <p:spPr bwMode="auto">
          <a:xfrm>
            <a:off x="457200" y="4384629"/>
            <a:ext cx="8229600" cy="2205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kumimoji="1" sz="3200" kern="1200">
                <a:solidFill>
                  <a:srgbClr val="0099FF"/>
                </a:solidFill>
                <a:latin typeface="+mn-lt"/>
                <a:ea typeface="+mn-ea"/>
                <a:cs typeface="+mn-cs"/>
              </a:defRPr>
            </a:lvl1pPr>
            <a:lvl2pPr marL="742950" indent="-285750" algn="l" rtl="0" eaLnBrk="1" fontAlgn="base" hangingPunct="1">
              <a:spcBef>
                <a:spcPct val="20000"/>
              </a:spcBef>
              <a:spcAft>
                <a:spcPct val="0"/>
              </a:spcAft>
              <a:buChar char="–"/>
              <a:defRPr kumimoji="1" sz="2500" kern="1200">
                <a:solidFill>
                  <a:schemeClr val="tx1"/>
                </a:solidFill>
                <a:latin typeface="+mn-lt"/>
                <a:ea typeface="華康儷細黑(P)" pitchFamily="34" charset="-120"/>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華康儷細黑(P)" pitchFamily="34" charset="-120"/>
                <a:cs typeface="+mn-cs"/>
              </a:defRPr>
            </a:lvl3pPr>
            <a:lvl4pPr marL="1600200" indent="-228600" algn="l" rtl="0" eaLnBrk="1" fontAlgn="base" hangingPunct="1">
              <a:spcBef>
                <a:spcPct val="20000"/>
              </a:spcBef>
              <a:spcAft>
                <a:spcPct val="0"/>
              </a:spcAft>
              <a:buChar char="–"/>
              <a:defRPr kumimoji="1" kern="1200">
                <a:solidFill>
                  <a:schemeClr val="tx1"/>
                </a:solidFill>
                <a:latin typeface="+mn-lt"/>
                <a:ea typeface="華康儷細黑(P)" pitchFamily="34" charset="-120"/>
                <a:cs typeface="+mn-cs"/>
              </a:defRPr>
            </a:lvl4pPr>
            <a:lvl5pPr marL="2057400" indent="-228600" algn="l" rtl="0" eaLnBrk="1" fontAlgn="base" hangingPunct="1">
              <a:spcBef>
                <a:spcPct val="20000"/>
              </a:spcBef>
              <a:spcAft>
                <a:spcPct val="0"/>
              </a:spcAft>
              <a:buChar char="»"/>
              <a:defRPr kumimoji="1" i="1" kern="1200">
                <a:solidFill>
                  <a:schemeClr val="tx1"/>
                </a:solidFill>
                <a:latin typeface="+mn-lt"/>
                <a:ea typeface="華康儷細黑(P)"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Agent </a:t>
            </a:r>
            <a:r>
              <a:rPr lang="en-US" sz="2000" dirty="0"/>
              <a:t>interacts with an environment and learns by maximizing a scalar reward </a:t>
            </a:r>
            <a:r>
              <a:rPr lang="en-US" sz="2000" dirty="0" smtClean="0"/>
              <a:t>signal</a:t>
            </a:r>
            <a:endParaRPr lang="en-US" sz="2000" dirty="0" smtClean="0"/>
          </a:p>
          <a:p>
            <a:r>
              <a:rPr lang="en-US" sz="2000" dirty="0"/>
              <a:t>No </a:t>
            </a:r>
            <a:r>
              <a:rPr lang="en-US" sz="2000" dirty="0" smtClean="0"/>
              <a:t>labels </a:t>
            </a:r>
            <a:r>
              <a:rPr lang="en-US" sz="2000" dirty="0"/>
              <a:t>or any other </a:t>
            </a:r>
            <a:r>
              <a:rPr lang="en-US" sz="2000" dirty="0" smtClean="0"/>
              <a:t>supervision </a:t>
            </a:r>
            <a:r>
              <a:rPr lang="en-US" sz="2000" dirty="0"/>
              <a:t>signal</a:t>
            </a:r>
            <a:r>
              <a:rPr lang="en-US" sz="2000" dirty="0" smtClean="0"/>
              <a:t>.</a:t>
            </a:r>
            <a:endParaRPr lang="en-US" sz="2000" dirty="0" smtClean="0"/>
          </a:p>
          <a:p>
            <a:r>
              <a:rPr lang="en-US" sz="2000" dirty="0" smtClean="0"/>
              <a:t>Previously suffering from hand-craft states or representation.</a:t>
            </a:r>
            <a:endParaRPr 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and Value Functions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smtClean="0"/>
                  <a:t>Policy </a:t>
                </a:r>
                <a14:m>
                  <m:oMath xmlns:m="http://schemas.openxmlformats.org/officeDocument/2006/math">
                    <m:r>
                      <a:rPr lang="en-US" altLang="zh-CN" sz="2800" i="1" dirty="0">
                        <a:latin typeface="Cambria Math" panose="02040503050406030204" pitchFamily="18" charset="0"/>
                      </a:rPr>
                      <m:t>𝜋</m:t>
                    </m:r>
                  </m:oMath>
                </a14:m>
                <a:r>
                  <a:rPr lang="en-US" sz="2800" dirty="0" smtClean="0"/>
                  <a:t> is </a:t>
                </a:r>
                <a:r>
                  <a:rPr lang="en-US" sz="2800" dirty="0"/>
                  <a:t>a </a:t>
                </a:r>
                <a:r>
                  <a:rPr lang="en-US" sz="2800" dirty="0" smtClean="0"/>
                  <a:t>behavior </a:t>
                </a:r>
                <a:r>
                  <a:rPr lang="en-US" sz="2800" dirty="0"/>
                  <a:t>function selecting actions given </a:t>
                </a:r>
                <a:r>
                  <a:rPr lang="en-US" sz="2800" dirty="0" smtClean="0"/>
                  <a:t>states </a:t>
                </a:r>
              </a:p>
              <a:p>
                <a:pPr marL="0" indent="0" algn="ctr">
                  <a:buNone/>
                </a:pPr>
                <a14:m>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altLang="zh-CN" i="1" dirty="0" smtClean="0">
                        <a:solidFill>
                          <a:schemeClr val="tx1"/>
                        </a:solidFill>
                        <a:latin typeface="Cambria Math" panose="02040503050406030204" pitchFamily="18" charset="0"/>
                      </a:rPr>
                      <m:t>𝜋</m:t>
                    </m:r>
                  </m:oMath>
                </a14:m>
                <a:r>
                  <a:rPr lang="en-US" dirty="0" smtClean="0">
                    <a:solidFill>
                      <a:schemeClr val="tx1"/>
                    </a:solidFill>
                  </a:rPr>
                  <a:t>(s)</a:t>
                </a:r>
              </a:p>
              <a:p>
                <a:r>
                  <a:rPr lang="en-US" sz="2800" dirty="0"/>
                  <a:t>Value function </a:t>
                </a:r>
                <a14:m>
                  <m:oMath xmlns:m="http://schemas.openxmlformats.org/officeDocument/2006/math">
                    <m:sSup>
                      <m:sSupPr>
                        <m:ctrlPr>
                          <a:rPr lang="en-US" sz="2800" b="0" i="1" smtClean="0">
                            <a:latin typeface="Cambria Math" charset="0"/>
                          </a:rPr>
                        </m:ctrlPr>
                      </m:sSupPr>
                      <m:e>
                        <m:r>
                          <a:rPr lang="en-US" sz="2800" b="0" i="1" smtClean="0">
                            <a:latin typeface="Cambria Math" panose="02040503050406030204" pitchFamily="18" charset="0"/>
                          </a:rPr>
                          <m:t>𝑄</m:t>
                        </m:r>
                      </m:e>
                      <m:sup>
                        <m:r>
                          <a:rPr lang="en-US" altLang="zh-CN" sz="2800" i="1" dirty="0">
                            <a:latin typeface="Cambria Math" panose="02040503050406030204" pitchFamily="18" charset="0"/>
                          </a:rPr>
                          <m:t>𝜋</m:t>
                        </m:r>
                      </m:sup>
                    </m:sSup>
                  </m:oMath>
                </a14:m>
                <a:r>
                  <a:rPr lang="en-US" sz="2800" dirty="0" smtClean="0"/>
                  <a:t>(</a:t>
                </a:r>
                <a:r>
                  <a:rPr lang="en-US" sz="2800" dirty="0" err="1" smtClean="0"/>
                  <a:t>s,a</a:t>
                </a:r>
                <a:r>
                  <a:rPr lang="en-US" sz="2800" dirty="0" smtClean="0"/>
                  <a:t>) </a:t>
                </a:r>
                <a:r>
                  <a:rPr lang="en-US" sz="2800" dirty="0"/>
                  <a:t>is expected total reward </a:t>
                </a:r>
                <a14:m>
                  <m:oMath xmlns:m="http://schemas.openxmlformats.org/officeDocument/2006/math">
                    <m:r>
                      <a:rPr lang="en-US" sz="2800" i="1" dirty="0" smtClean="0">
                        <a:latin typeface="Cambria Math" panose="02040503050406030204" pitchFamily="18" charset="0"/>
                      </a:rPr>
                      <m:t>𝑟</m:t>
                    </m:r>
                  </m:oMath>
                </a14:m>
                <a:r>
                  <a:rPr lang="en-US" sz="2800" dirty="0" smtClean="0"/>
                  <a:t> from </a:t>
                </a:r>
                <a:r>
                  <a:rPr lang="en-US" sz="2800" dirty="0"/>
                  <a:t>state s and action a under policy </a:t>
                </a:r>
                <a14:m>
                  <m:oMath xmlns:m="http://schemas.openxmlformats.org/officeDocument/2006/math">
                    <m:r>
                      <a:rPr lang="en-US" sz="2800" i="1" dirty="0" smtClean="0">
                        <a:latin typeface="Cambria Math" panose="02040503050406030204" pitchFamily="18" charset="0"/>
                      </a:rPr>
                      <m:t>𝜋</m:t>
                    </m:r>
                  </m:oMath>
                </a14:m>
                <a:endParaRPr lang="en-US" sz="2800" dirty="0" smtClean="0"/>
              </a:p>
              <a:p>
                <a:endParaRPr lang="en-US" sz="2800" dirty="0"/>
              </a:p>
              <a:p>
                <a:pPr marL="0" indent="0">
                  <a:buNone/>
                </a:pPr>
                <a:r>
                  <a:rPr lang="en-US" sz="2800" dirty="0"/>
                  <a:t> </a:t>
                </a:r>
                <a:endParaRPr lang="en-US" sz="2800" dirty="0" smtClean="0"/>
              </a:p>
              <a:p>
                <a:pPr marL="400050" lvl="1" indent="0">
                  <a:buNone/>
                </a:pPr>
                <a:r>
                  <a:rPr lang="en-US" sz="2800" dirty="0">
                    <a:solidFill>
                      <a:srgbClr val="0099FF"/>
                    </a:solidFill>
                    <a:ea typeface="+mn-ea"/>
                  </a:rPr>
                  <a:t>“How good is action </a:t>
                </a:r>
                <a14:m>
                  <m:oMath xmlns:m="http://schemas.openxmlformats.org/officeDocument/2006/math">
                    <m:r>
                      <a:rPr lang="en-US" sz="2800" dirty="0">
                        <a:solidFill>
                          <a:srgbClr val="0099FF"/>
                        </a:solidFill>
                        <a:latin typeface="Cambria Math" panose="02040503050406030204" pitchFamily="18" charset="0"/>
                        <a:ea typeface="+mn-ea"/>
                      </a:rPr>
                      <m:t>𝑎</m:t>
                    </m:r>
                  </m:oMath>
                </a14:m>
                <a:r>
                  <a:rPr lang="en-US" sz="2800" dirty="0">
                    <a:solidFill>
                      <a:srgbClr val="0099FF"/>
                    </a:solidFill>
                    <a:ea typeface="+mn-ea"/>
                  </a:rPr>
                  <a:t> in state </a:t>
                </a:r>
                <a14:m>
                  <m:oMath xmlns:m="http://schemas.openxmlformats.org/officeDocument/2006/math">
                    <m:r>
                      <a:rPr lang="en-US" sz="2800" dirty="0">
                        <a:solidFill>
                          <a:srgbClr val="0099FF"/>
                        </a:solidFill>
                        <a:latin typeface="Cambria Math" panose="02040503050406030204" pitchFamily="18" charset="0"/>
                        <a:ea typeface="+mn-ea"/>
                      </a:rPr>
                      <m:t>𝑠</m:t>
                    </m:r>
                  </m:oMath>
                </a14:m>
                <a:r>
                  <a:rPr lang="en-US" sz="2800" dirty="0">
                    <a:solidFill>
                      <a:srgbClr val="0099FF"/>
                    </a:solidFill>
                    <a:ea typeface="+mn-ea"/>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1"/>
                <a:stretch>
                  <a:fillRect l="-1333" t="-1482"/>
                </a:stretch>
              </a:blipFill>
            </p:spPr>
            <p:txBody>
              <a:bodyPr/>
              <a:lstStyle/>
              <a:p>
                <a:r>
                  <a:rPr lang="zh-HK" altLang="en-US">
                    <a:noFill/>
                  </a:rPr>
                  <a:t> </a:t>
                </a:r>
                <a:endParaRPr lang="zh-HK" altLang="en-US">
                  <a:noFill/>
                </a:endParaRPr>
              </a:p>
            </p:txBody>
          </p:sp>
        </mc:Fallback>
      </mc:AlternateContent>
      <p:pic>
        <p:nvPicPr>
          <p:cNvPr id="4" name="Picture 3"/>
          <p:cNvPicPr>
            <a:picLocks noChangeAspect="1"/>
          </p:cNvPicPr>
          <p:nvPr/>
        </p:nvPicPr>
        <p:blipFill>
          <a:blip r:embed="rId2"/>
          <a:stretch>
            <a:fillRect/>
          </a:stretch>
        </p:blipFill>
        <p:spPr>
          <a:xfrm>
            <a:off x="1619672" y="4221088"/>
            <a:ext cx="6422651" cy="7200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a:t>
            </a:r>
            <a:br>
              <a:rPr lang="en-US" dirty="0" smtClean="0"/>
            </a:br>
            <a:r>
              <a:rPr lang="en-US" dirty="0" smtClean="0"/>
              <a:t>Reinforcement </a:t>
            </a:r>
            <a:r>
              <a:rPr lang="en-US" dirty="0"/>
              <a:t>Learning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Policy-based RL</a:t>
                </a:r>
              </a:p>
              <a:p>
                <a:pPr lvl="1"/>
                <a:r>
                  <a:rPr lang="en-US" dirty="0"/>
                  <a:t>Search directly for the optimal policy </a:t>
                </a:r>
                <a14:m>
                  <m:oMath xmlns:m="http://schemas.openxmlformats.org/officeDocument/2006/math">
                    <m:sSup>
                      <m:sSupPr>
                        <m:ctrlPr>
                          <a:rPr lang="en-US" i="1" smtClean="0">
                            <a:latin typeface="Cambria Math" charset="0"/>
                          </a:rPr>
                        </m:ctrlPr>
                      </m:sSupPr>
                      <m:e>
                        <m:r>
                          <a:rPr lang="en-US" altLang="zh-CN" sz="2400" i="1" dirty="0">
                            <a:latin typeface="Cambria Math" panose="02040503050406030204" pitchFamily="18" charset="0"/>
                          </a:rPr>
                          <m:t>𝜋</m:t>
                        </m:r>
                      </m:e>
                      <m:sup>
                        <m:r>
                          <a:rPr lang="en-US" b="0" i="1" smtClean="0">
                            <a:latin typeface="Cambria Math" panose="02040503050406030204" pitchFamily="18" charset="0"/>
                          </a:rPr>
                          <m:t>∗</m:t>
                        </m:r>
                      </m:sup>
                    </m:sSup>
                  </m:oMath>
                </a14:m>
                <a:endParaRPr lang="en-US" dirty="0" smtClean="0"/>
              </a:p>
              <a:p>
                <a:pPr lvl="1"/>
                <a:r>
                  <a:rPr lang="en-US" dirty="0"/>
                  <a:t>P</a:t>
                </a:r>
                <a:r>
                  <a:rPr lang="en-US" dirty="0" smtClean="0"/>
                  <a:t>olicy </a:t>
                </a:r>
                <a:r>
                  <a:rPr lang="en-US" dirty="0"/>
                  <a:t>achieving maximum future reward</a:t>
                </a:r>
                <a:endParaRPr lang="en-US" dirty="0" smtClean="0"/>
              </a:p>
              <a:p>
                <a:r>
                  <a:rPr lang="en-US" dirty="0"/>
                  <a:t>Value-based </a:t>
                </a:r>
                <a:r>
                  <a:rPr lang="en-US" dirty="0" smtClean="0"/>
                  <a:t>RL</a:t>
                </a:r>
              </a:p>
              <a:p>
                <a:pPr lvl="1"/>
                <a:r>
                  <a:rPr lang="en-US" dirty="0"/>
                  <a:t>Estimate the optimal value </a:t>
                </a:r>
                <a:r>
                  <a:rPr lang="en-US" dirty="0" smtClean="0"/>
                  <a:t>function </a:t>
                </a:r>
                <a14:m>
                  <m:oMath xmlns:m="http://schemas.openxmlformats.org/officeDocument/2006/math">
                    <m:sSup>
                      <m:sSupPr>
                        <m:ctrlPr>
                          <a:rPr lang="en-US" sz="2400" i="1">
                            <a:latin typeface="Cambria Math" charset="0"/>
                          </a:rPr>
                        </m:ctrlPr>
                      </m:sSupPr>
                      <m:e>
                        <m:r>
                          <a:rPr lang="en-US" sz="2400" i="1">
                            <a:latin typeface="Cambria Math" panose="02040503050406030204" pitchFamily="18" charset="0"/>
                          </a:rPr>
                          <m:t>𝑄</m:t>
                        </m:r>
                      </m:e>
                      <m:sup>
                        <m:r>
                          <m:rPr>
                            <m:nor/>
                          </m:rPr>
                          <a:rPr lang="en-US" sz="2400" b="0" i="0" smtClean="0">
                            <a:latin typeface="Cambria Math" panose="02040503050406030204" pitchFamily="18" charset="0"/>
                          </a:rPr>
                          <m:t>∗</m:t>
                        </m:r>
                      </m:sup>
                    </m:sSup>
                  </m:oMath>
                </a14:m>
                <a:r>
                  <a:rPr lang="en-US" sz="2400" dirty="0"/>
                  <a:t>(</a:t>
                </a:r>
                <a:r>
                  <a:rPr lang="en-US" sz="2400" dirty="0" err="1"/>
                  <a:t>s,a</a:t>
                </a:r>
                <a:r>
                  <a:rPr lang="en-US" sz="2400" dirty="0"/>
                  <a:t>) </a:t>
                </a:r>
                <a:endParaRPr lang="en-US" sz="2400" dirty="0" smtClean="0"/>
              </a:p>
              <a:p>
                <a:pPr lvl="1"/>
                <a:r>
                  <a:rPr lang="en-US" dirty="0"/>
                  <a:t>M</a:t>
                </a:r>
                <a:r>
                  <a:rPr lang="en-US" dirty="0" smtClean="0"/>
                  <a:t>aximum </a:t>
                </a:r>
                <a:r>
                  <a:rPr lang="en-US" dirty="0"/>
                  <a:t>value achievable under any policy</a:t>
                </a:r>
                <a:endParaRPr lang="en-US" dirty="0" smtClean="0"/>
              </a:p>
              <a:p>
                <a:r>
                  <a:rPr lang="en-US" dirty="0"/>
                  <a:t>Model-based </a:t>
                </a:r>
                <a:r>
                  <a:rPr lang="en-US" dirty="0" smtClean="0"/>
                  <a:t>RL</a:t>
                </a:r>
              </a:p>
              <a:p>
                <a:pPr lvl="1"/>
                <a:r>
                  <a:rPr lang="en-US" dirty="0"/>
                  <a:t>Build a transition model of the </a:t>
                </a:r>
                <a:r>
                  <a:rPr lang="en-US" dirty="0" smtClean="0"/>
                  <a:t>environment</a:t>
                </a:r>
              </a:p>
              <a:p>
                <a:pPr lvl="1"/>
                <a:r>
                  <a:rPr lang="en-US" dirty="0"/>
                  <a:t>Plan (e.g. by </a:t>
                </a:r>
                <a:r>
                  <a:rPr lang="en-US" dirty="0" smtClean="0"/>
                  <a:t>look-ahead</a:t>
                </a:r>
                <a:r>
                  <a:rPr lang="en-US" dirty="0"/>
                  <a:t>) using model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1"/>
                <a:stretch>
                  <a:fillRect l="-1704" t="-1752" b="-2426"/>
                </a:stretch>
              </a:blipFill>
            </p:spPr>
            <p:txBody>
              <a:bodyPr/>
              <a:lstStyle/>
              <a:p>
                <a:r>
                  <a:rPr lang="zh-HK" altLang="en-US">
                    <a:noFill/>
                  </a:rPr>
                  <a:t> </a:t>
                </a:r>
                <a:endParaRPr lang="zh-HK" altLang="en-US">
                  <a:noFill/>
                </a:endParaRP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 </a:t>
            </a:r>
            <a:endParaRPr lang="en-US" dirty="0"/>
          </a:p>
        </p:txBody>
      </p:sp>
      <p:sp>
        <p:nvSpPr>
          <p:cNvPr id="3" name="Content Placeholder 2"/>
          <p:cNvSpPr>
            <a:spLocks noGrp="1"/>
          </p:cNvSpPr>
          <p:nvPr>
            <p:ph idx="1"/>
          </p:nvPr>
        </p:nvSpPr>
        <p:spPr/>
        <p:txBody>
          <a:bodyPr/>
          <a:lstStyle/>
          <a:p>
            <a:r>
              <a:rPr lang="en-US" sz="2800" dirty="0"/>
              <a:t>Value function can be unrolled </a:t>
            </a:r>
            <a:r>
              <a:rPr lang="en-US" sz="2800" dirty="0" smtClean="0"/>
              <a:t>recursively</a:t>
            </a:r>
            <a:endParaRPr lang="en-US" sz="2800" dirty="0" smtClean="0"/>
          </a:p>
          <a:p>
            <a:pPr marL="0" indent="0">
              <a:buNone/>
            </a:pPr>
            <a:endParaRPr lang="en-US" sz="2800" dirty="0" smtClean="0"/>
          </a:p>
          <a:p>
            <a:pPr marL="0" indent="0">
              <a:buNone/>
            </a:pPr>
            <a:endParaRPr lang="en-US" sz="2800" dirty="0" smtClean="0"/>
          </a:p>
          <a:p>
            <a:r>
              <a:rPr lang="en-US" sz="2800" dirty="0"/>
              <a:t>Optimal value function Q∗ (s, a) can be unrolled </a:t>
            </a:r>
            <a:r>
              <a:rPr lang="en-US" sz="2800" dirty="0" smtClean="0"/>
              <a:t>recursively</a:t>
            </a:r>
            <a:endParaRPr lang="en-US" sz="2800" dirty="0" smtClean="0"/>
          </a:p>
          <a:p>
            <a:endParaRPr lang="en-US" sz="2800" dirty="0"/>
          </a:p>
          <a:p>
            <a:pPr marL="0" indent="0">
              <a:buNone/>
            </a:pPr>
            <a:endParaRPr lang="en-US" sz="2800" dirty="0" smtClean="0"/>
          </a:p>
          <a:p>
            <a:r>
              <a:rPr lang="en-US" sz="2800" dirty="0"/>
              <a:t>Value iteration algorithms solve the Bellman equation</a:t>
            </a:r>
            <a:endParaRPr lang="en-US" sz="2800" dirty="0"/>
          </a:p>
        </p:txBody>
      </p:sp>
      <p:pic>
        <p:nvPicPr>
          <p:cNvPr id="4" name="Picture 3"/>
          <p:cNvPicPr>
            <a:picLocks noChangeAspect="1"/>
          </p:cNvPicPr>
          <p:nvPr/>
        </p:nvPicPr>
        <p:blipFill>
          <a:blip r:embed="rId1"/>
          <a:stretch>
            <a:fillRect/>
          </a:stretch>
        </p:blipFill>
        <p:spPr>
          <a:xfrm>
            <a:off x="2250040" y="2132856"/>
            <a:ext cx="5295900" cy="1095375"/>
          </a:xfrm>
          <a:prstGeom prst="rect">
            <a:avLst/>
          </a:prstGeom>
        </p:spPr>
      </p:pic>
      <p:pic>
        <p:nvPicPr>
          <p:cNvPr id="5" name="Picture 4"/>
          <p:cNvPicPr>
            <a:picLocks noChangeAspect="1"/>
          </p:cNvPicPr>
          <p:nvPr/>
        </p:nvPicPr>
        <p:blipFill>
          <a:blip r:embed="rId2"/>
          <a:stretch>
            <a:fillRect/>
          </a:stretch>
        </p:blipFill>
        <p:spPr>
          <a:xfrm>
            <a:off x="2281237" y="4077072"/>
            <a:ext cx="4581525" cy="895350"/>
          </a:xfrm>
          <a:prstGeom prst="rect">
            <a:avLst/>
          </a:prstGeom>
        </p:spPr>
      </p:pic>
      <p:pic>
        <p:nvPicPr>
          <p:cNvPr id="6" name="Picture 5"/>
          <p:cNvPicPr>
            <a:picLocks noChangeAspect="1"/>
          </p:cNvPicPr>
          <p:nvPr/>
        </p:nvPicPr>
        <p:blipFill rotWithShape="1">
          <a:blip r:embed="rId3"/>
          <a:srcRect l="2941"/>
          <a:stretch>
            <a:fillRect/>
          </a:stretch>
        </p:blipFill>
        <p:spPr>
          <a:xfrm>
            <a:off x="2339752" y="5750533"/>
            <a:ext cx="4751834" cy="952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Reinforcement Learning</a:t>
            </a:r>
            <a:endParaRPr lang="en-US" dirty="0"/>
          </a:p>
        </p:txBody>
      </p:sp>
      <p:sp>
        <p:nvSpPr>
          <p:cNvPr id="3" name="Content Placeholder 2"/>
          <p:cNvSpPr>
            <a:spLocks noGrp="1"/>
          </p:cNvSpPr>
          <p:nvPr>
            <p:ph idx="1"/>
          </p:nvPr>
        </p:nvSpPr>
        <p:spPr>
          <a:xfrm>
            <a:off x="107504" y="1285188"/>
            <a:ext cx="8229600" cy="820688"/>
          </a:xfrm>
        </p:spPr>
        <p:txBody>
          <a:bodyPr/>
          <a:lstStyle/>
          <a:p>
            <a:r>
              <a:rPr lang="en-US" dirty="0" smtClean="0"/>
              <a:t>Human</a:t>
            </a:r>
            <a:endParaRPr lang="en-US" dirty="0"/>
          </a:p>
        </p:txBody>
      </p:sp>
      <p:sp>
        <p:nvSpPr>
          <p:cNvPr id="4" name="Content Placeholder 2"/>
          <p:cNvSpPr txBox="1"/>
          <p:nvPr/>
        </p:nvSpPr>
        <p:spPr bwMode="auto">
          <a:xfrm>
            <a:off x="107504" y="3910832"/>
            <a:ext cx="8229600" cy="67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kumimoji="1" sz="3200" kern="1200">
                <a:solidFill>
                  <a:srgbClr val="0099FF"/>
                </a:solidFill>
                <a:latin typeface="+mn-lt"/>
                <a:ea typeface="+mn-ea"/>
                <a:cs typeface="+mn-cs"/>
              </a:defRPr>
            </a:lvl1pPr>
            <a:lvl2pPr marL="742950" indent="-285750" algn="l" rtl="0" eaLnBrk="1" fontAlgn="base" hangingPunct="1">
              <a:spcBef>
                <a:spcPct val="20000"/>
              </a:spcBef>
              <a:spcAft>
                <a:spcPct val="0"/>
              </a:spcAft>
              <a:buChar char="–"/>
              <a:defRPr kumimoji="1" sz="2500" kern="1200">
                <a:solidFill>
                  <a:schemeClr val="tx1"/>
                </a:solidFill>
                <a:latin typeface="+mn-lt"/>
                <a:ea typeface="華康儷細黑(P)" pitchFamily="34" charset="-120"/>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華康儷細黑(P)" pitchFamily="34" charset="-120"/>
                <a:cs typeface="+mn-cs"/>
              </a:defRPr>
            </a:lvl3pPr>
            <a:lvl4pPr marL="1600200" indent="-228600" algn="l" rtl="0" eaLnBrk="1" fontAlgn="base" hangingPunct="1">
              <a:spcBef>
                <a:spcPct val="20000"/>
              </a:spcBef>
              <a:spcAft>
                <a:spcPct val="0"/>
              </a:spcAft>
              <a:buChar char="–"/>
              <a:defRPr kumimoji="1" kern="1200">
                <a:solidFill>
                  <a:schemeClr val="tx1"/>
                </a:solidFill>
                <a:latin typeface="+mn-lt"/>
                <a:ea typeface="華康儷細黑(P)" pitchFamily="34" charset="-120"/>
                <a:cs typeface="+mn-cs"/>
              </a:defRPr>
            </a:lvl4pPr>
            <a:lvl5pPr marL="2057400" indent="-228600" algn="l" rtl="0" eaLnBrk="1" fontAlgn="base" hangingPunct="1">
              <a:spcBef>
                <a:spcPct val="20000"/>
              </a:spcBef>
              <a:spcAft>
                <a:spcPct val="0"/>
              </a:spcAft>
              <a:buChar char="»"/>
              <a:defRPr kumimoji="1" i="1" kern="1200">
                <a:solidFill>
                  <a:schemeClr val="tx1"/>
                </a:solidFill>
                <a:latin typeface="+mn-lt"/>
                <a:ea typeface="華康儷細黑(P)"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So what’s </a:t>
            </a:r>
            <a:r>
              <a:rPr lang="en-US" sz="2400" b="1" dirty="0" smtClean="0"/>
              <a:t>DEEP</a:t>
            </a:r>
            <a:r>
              <a:rPr lang="en-US" sz="2400" dirty="0" smtClean="0"/>
              <a:t> RL?</a:t>
            </a:r>
            <a:endParaRPr lang="en-US" sz="2400" dirty="0"/>
          </a:p>
        </p:txBody>
      </p:sp>
      <p:sp>
        <p:nvSpPr>
          <p:cNvPr id="5" name="Rectangle 4"/>
          <p:cNvSpPr/>
          <p:nvPr/>
        </p:nvSpPr>
        <p:spPr bwMode="auto">
          <a:xfrm>
            <a:off x="4222304" y="4321935"/>
            <a:ext cx="1813460" cy="35005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rPr>
              <a:t>Environment</a:t>
            </a:r>
            <a:endPar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endParaRPr>
          </a:p>
        </p:txBody>
      </p:sp>
      <p:sp>
        <p:nvSpPr>
          <p:cNvPr id="7" name="Curved Right Arrow 6"/>
          <p:cNvSpPr/>
          <p:nvPr/>
        </p:nvSpPr>
        <p:spPr bwMode="auto">
          <a:xfrm>
            <a:off x="2426085" y="4695515"/>
            <a:ext cx="432048" cy="936104"/>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0" i="0" u="none" strike="noStrike" cap="none" normalizeH="0" baseline="0" smtClean="0">
              <a:ln>
                <a:noFill/>
              </a:ln>
              <a:solidFill>
                <a:schemeClr val="tx1"/>
              </a:solidFill>
              <a:effectLst/>
              <a:latin typeface="Arial" panose="020B0604020202020204" pitchFamily="34" charset="0"/>
              <a:ea typeface="PMingLiU" pitchFamily="18" charset="-120"/>
            </a:endParaRPr>
          </a:p>
        </p:txBody>
      </p:sp>
      <p:sp>
        <p:nvSpPr>
          <p:cNvPr id="10" name="Curved Right Arrow 9"/>
          <p:cNvSpPr/>
          <p:nvPr/>
        </p:nvSpPr>
        <p:spPr bwMode="auto">
          <a:xfrm rot="10800000">
            <a:off x="7236296" y="4695515"/>
            <a:ext cx="432048" cy="936104"/>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0" i="0" u="none" strike="noStrike" cap="none" normalizeH="0" baseline="0" smtClean="0">
              <a:ln>
                <a:noFill/>
              </a:ln>
              <a:solidFill>
                <a:schemeClr val="tx1"/>
              </a:solidFill>
              <a:effectLst/>
              <a:latin typeface="Arial" panose="020B0604020202020204" pitchFamily="34" charset="0"/>
              <a:ea typeface="PMingLiU" pitchFamily="18" charset="-120"/>
            </a:endParaRPr>
          </a:p>
        </p:txBody>
      </p:sp>
      <p:pic>
        <p:nvPicPr>
          <p:cNvPr id="12" name="Picture 11"/>
          <p:cNvPicPr>
            <a:picLocks noChangeAspect="1"/>
          </p:cNvPicPr>
          <p:nvPr/>
        </p:nvPicPr>
        <p:blipFill>
          <a:blip r:embed="rId1"/>
          <a:stretch>
            <a:fillRect/>
          </a:stretch>
        </p:blipFill>
        <p:spPr>
          <a:xfrm>
            <a:off x="3179021" y="1274156"/>
            <a:ext cx="3121171" cy="2337881"/>
          </a:xfrm>
          <a:prstGeom prst="rect">
            <a:avLst/>
          </a:prstGeom>
        </p:spPr>
      </p:pic>
      <p:sp>
        <p:nvSpPr>
          <p:cNvPr id="9" name="TextBox 8"/>
          <p:cNvSpPr txBox="1"/>
          <p:nvPr/>
        </p:nvSpPr>
        <p:spPr>
          <a:xfrm>
            <a:off x="7631978" y="5013176"/>
            <a:ext cx="1095172" cy="369332"/>
          </a:xfrm>
          <a:prstGeom prst="rect">
            <a:avLst/>
          </a:prstGeom>
          <a:noFill/>
        </p:spPr>
        <p:txBody>
          <a:bodyPr wrap="none" rtlCol="0">
            <a:spAutoFit/>
          </a:bodyPr>
          <a:lstStyle/>
          <a:p>
            <a:r>
              <a:rPr lang="en-US" dirty="0" smtClean="0"/>
              <a:t>{Actions}</a:t>
            </a:r>
            <a:endParaRPr lang="en-US" dirty="0"/>
          </a:p>
        </p:txBody>
      </p:sp>
      <p:pic>
        <p:nvPicPr>
          <p:cNvPr id="16" name="Picture 15"/>
          <p:cNvPicPr>
            <a:picLocks noChangeAspect="1"/>
          </p:cNvPicPr>
          <p:nvPr/>
        </p:nvPicPr>
        <p:blipFill>
          <a:blip r:embed="rId2"/>
          <a:stretch>
            <a:fillRect/>
          </a:stretch>
        </p:blipFill>
        <p:spPr>
          <a:xfrm>
            <a:off x="2960784" y="5163567"/>
            <a:ext cx="4203504" cy="1523262"/>
          </a:xfrm>
          <a:prstGeom prst="rect">
            <a:avLst/>
          </a:prstGeom>
        </p:spPr>
      </p:pic>
      <p:sp>
        <p:nvSpPr>
          <p:cNvPr id="8" name="TextBox 7"/>
          <p:cNvSpPr txBox="1"/>
          <p:nvPr/>
        </p:nvSpPr>
        <p:spPr>
          <a:xfrm>
            <a:off x="481633" y="4931876"/>
            <a:ext cx="3031599" cy="369332"/>
          </a:xfrm>
          <a:prstGeom prst="rect">
            <a:avLst/>
          </a:prstGeom>
          <a:noFill/>
        </p:spPr>
        <p:txBody>
          <a:bodyPr wrap="none" rtlCol="0">
            <a:spAutoFit/>
          </a:bodyPr>
          <a:lstStyle/>
          <a:p>
            <a:r>
              <a:rPr lang="en-US" dirty="0" smtClean="0"/>
              <a:t>{Raw Observation, Reward}</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Deep Reinforcement Learning</a:t>
            </a:r>
            <a:endParaRPr lang="en-US" dirty="0"/>
          </a:p>
        </p:txBody>
      </p:sp>
      <p:sp>
        <p:nvSpPr>
          <p:cNvPr id="3" name="Content Placeholder 2"/>
          <p:cNvSpPr>
            <a:spLocks noGrp="1"/>
          </p:cNvSpPr>
          <p:nvPr>
            <p:ph idx="1"/>
          </p:nvPr>
        </p:nvSpPr>
        <p:spPr/>
        <p:txBody>
          <a:bodyPr/>
          <a:lstStyle/>
          <a:p>
            <a:r>
              <a:rPr lang="en-US" sz="2400" dirty="0"/>
              <a:t>Represent value function by deep Q-network with weights </a:t>
            </a:r>
            <a:r>
              <a:rPr lang="en-US" sz="2400" dirty="0" smtClean="0"/>
              <a:t>w</a:t>
            </a:r>
            <a:endParaRPr lang="en-US" sz="2400" dirty="0" smtClean="0"/>
          </a:p>
          <a:p>
            <a:endParaRPr lang="en-US" sz="2800" dirty="0"/>
          </a:p>
          <a:p>
            <a:r>
              <a:rPr lang="en-US" sz="2400" dirty="0"/>
              <a:t>Define objective function by mean-squared error in </a:t>
            </a:r>
            <a:r>
              <a:rPr lang="en-US" sz="2400" dirty="0" smtClean="0"/>
              <a:t>Q-values</a:t>
            </a:r>
            <a:endParaRPr lang="en-US" sz="2400" dirty="0" smtClean="0"/>
          </a:p>
          <a:p>
            <a:endParaRPr lang="en-US" sz="2400" dirty="0"/>
          </a:p>
          <a:p>
            <a:endParaRPr lang="en-US" sz="2400" dirty="0" smtClean="0"/>
          </a:p>
          <a:p>
            <a:pPr marL="0" indent="0">
              <a:buNone/>
            </a:pPr>
            <a:endParaRPr lang="en-US" sz="2400" dirty="0" smtClean="0"/>
          </a:p>
          <a:p>
            <a:r>
              <a:rPr lang="en-US" sz="2400" dirty="0"/>
              <a:t>Leading to the following Q-learning gradient </a:t>
            </a:r>
            <a:endParaRPr lang="en-US" sz="2400" dirty="0"/>
          </a:p>
        </p:txBody>
      </p:sp>
      <p:pic>
        <p:nvPicPr>
          <p:cNvPr id="4" name="Picture 3"/>
          <p:cNvPicPr>
            <a:picLocks noChangeAspect="1"/>
          </p:cNvPicPr>
          <p:nvPr/>
        </p:nvPicPr>
        <p:blipFill>
          <a:blip r:embed="rId1"/>
          <a:stretch>
            <a:fillRect/>
          </a:stretch>
        </p:blipFill>
        <p:spPr>
          <a:xfrm>
            <a:off x="3275856" y="2123887"/>
            <a:ext cx="2472481" cy="750753"/>
          </a:xfrm>
          <a:prstGeom prst="rect">
            <a:avLst/>
          </a:prstGeom>
        </p:spPr>
      </p:pic>
      <p:pic>
        <p:nvPicPr>
          <p:cNvPr id="5" name="Picture 4"/>
          <p:cNvPicPr>
            <a:picLocks noChangeAspect="1"/>
          </p:cNvPicPr>
          <p:nvPr/>
        </p:nvPicPr>
        <p:blipFill>
          <a:blip r:embed="rId2"/>
          <a:stretch>
            <a:fillRect/>
          </a:stretch>
        </p:blipFill>
        <p:spPr>
          <a:xfrm>
            <a:off x="1793539" y="3452542"/>
            <a:ext cx="5437114" cy="1488626"/>
          </a:xfrm>
          <a:prstGeom prst="rect">
            <a:avLst/>
          </a:prstGeom>
        </p:spPr>
      </p:pic>
      <p:pic>
        <p:nvPicPr>
          <p:cNvPr id="6" name="Picture 5"/>
          <p:cNvPicPr>
            <a:picLocks noChangeAspect="1"/>
          </p:cNvPicPr>
          <p:nvPr/>
        </p:nvPicPr>
        <p:blipFill>
          <a:blip r:embed="rId3"/>
          <a:stretch>
            <a:fillRect/>
          </a:stretch>
        </p:blipFill>
        <p:spPr>
          <a:xfrm>
            <a:off x="979697" y="5519070"/>
            <a:ext cx="7206831" cy="91452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endParaRPr lang="en-US" dirty="0"/>
          </a:p>
        </p:txBody>
      </p:sp>
      <p:sp>
        <p:nvSpPr>
          <p:cNvPr id="3" name="Content Placeholder 2"/>
          <p:cNvSpPr>
            <a:spLocks noGrp="1"/>
          </p:cNvSpPr>
          <p:nvPr>
            <p:ph idx="1"/>
          </p:nvPr>
        </p:nvSpPr>
        <p:spPr/>
        <p:txBody>
          <a:bodyPr/>
          <a:lstStyle/>
          <a:p>
            <a:r>
              <a:rPr lang="en-US" sz="2400" dirty="0"/>
              <a:t>从像素端到端学习值Q（s，a）</a:t>
            </a:r>
            <a:endParaRPr lang="en-US" sz="2400" dirty="0"/>
          </a:p>
          <a:p>
            <a:r>
              <a:rPr lang="en-US" sz="2400" dirty="0"/>
              <a:t>输入状态s是来自最后4帧的原始像素的堆栈</a:t>
            </a:r>
            <a:endParaRPr lang="en-US" sz="2400" dirty="0"/>
          </a:p>
          <a:p>
            <a:r>
              <a:rPr lang="en-US" sz="2400" dirty="0"/>
              <a:t>输出为Q（s，a），用于18个操纵杆/按钮位置</a:t>
            </a:r>
            <a:endParaRPr lang="en-US" sz="2400" dirty="0"/>
          </a:p>
          <a:p>
            <a:r>
              <a:rPr lang="en-US" sz="2400" dirty="0"/>
              <a:t>奖励是该步骤得分的变化</a:t>
            </a:r>
            <a:endParaRPr lang="en-US" sz="2400" dirty="0"/>
          </a:p>
        </p:txBody>
      </p:sp>
      <p:pic>
        <p:nvPicPr>
          <p:cNvPr id="5" name="Picture 4"/>
          <p:cNvPicPr>
            <a:picLocks noChangeAspect="1"/>
          </p:cNvPicPr>
          <p:nvPr/>
        </p:nvPicPr>
        <p:blipFill>
          <a:blip r:embed="rId1"/>
          <a:stretch>
            <a:fillRect/>
          </a:stretch>
        </p:blipFill>
        <p:spPr>
          <a:xfrm>
            <a:off x="1907704" y="3501008"/>
            <a:ext cx="5067300" cy="2886075"/>
          </a:xfrm>
          <a:prstGeom prst="rect">
            <a:avLst/>
          </a:prstGeom>
        </p:spPr>
      </p:pic>
      <p:sp>
        <p:nvSpPr>
          <p:cNvPr id="6" name="TextBox 5"/>
          <p:cNvSpPr txBox="1"/>
          <p:nvPr/>
        </p:nvSpPr>
        <p:spPr>
          <a:xfrm>
            <a:off x="5868144" y="6398697"/>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a:t>
            </a:r>
            <a:r>
              <a:rPr lang="en-US" dirty="0" smtClean="0"/>
              <a:t>2015.</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r>
              <a:rPr lang="en-US" dirty="0" smtClean="0"/>
              <a:t>: </a:t>
            </a:r>
            <a:br>
              <a:rPr lang="en-US" dirty="0" smtClean="0"/>
            </a:br>
            <a:r>
              <a:rPr lang="en-US" dirty="0" smtClean="0"/>
              <a:t>Human Level Control</a:t>
            </a:r>
            <a:endParaRPr lang="en-US" dirty="0"/>
          </a:p>
        </p:txBody>
      </p:sp>
      <p:pic>
        <p:nvPicPr>
          <p:cNvPr id="4" name="Picture 3"/>
          <p:cNvPicPr>
            <a:picLocks noChangeAspect="1"/>
          </p:cNvPicPr>
          <p:nvPr/>
        </p:nvPicPr>
        <p:blipFill>
          <a:blip r:embed="rId1"/>
          <a:stretch>
            <a:fillRect/>
          </a:stretch>
        </p:blipFill>
        <p:spPr>
          <a:xfrm>
            <a:off x="2051720" y="1268760"/>
            <a:ext cx="4961160" cy="5428704"/>
          </a:xfrm>
          <a:prstGeom prst="rect">
            <a:avLst/>
          </a:prstGeom>
        </p:spPr>
      </p:pic>
      <p:sp>
        <p:nvSpPr>
          <p:cNvPr id="5" name="TextBox 4"/>
          <p:cNvSpPr txBox="1"/>
          <p:nvPr/>
        </p:nvSpPr>
        <p:spPr>
          <a:xfrm>
            <a:off x="5992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a:t>
            </a:r>
            <a:r>
              <a:rPr lang="en-US" dirty="0" smtClean="0"/>
              <a:t>2015.</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AlphaGO: </a:t>
            </a:r>
            <a:br>
              <a:rPr lang="en-US" dirty="0" smtClean="0"/>
            </a:br>
            <a:r>
              <a:rPr lang="en-US" dirty="0" smtClean="0"/>
              <a:t>Monte </a:t>
            </a:r>
            <a:r>
              <a:rPr lang="en-US" dirty="0"/>
              <a:t>Carlo Tree Search</a:t>
            </a:r>
            <a:endParaRPr lang="en-US" dirty="0"/>
          </a:p>
        </p:txBody>
      </p:sp>
      <p:sp>
        <p:nvSpPr>
          <p:cNvPr id="3" name="Content Placeholder 2"/>
          <p:cNvSpPr>
            <a:spLocks noGrp="1"/>
          </p:cNvSpPr>
          <p:nvPr>
            <p:ph idx="1"/>
          </p:nvPr>
        </p:nvSpPr>
        <p:spPr/>
        <p:txBody>
          <a:bodyPr/>
          <a:lstStyle/>
          <a:p>
            <a:r>
              <a:rPr lang="en-US" sz="2800" dirty="0" smtClean="0"/>
              <a:t>MCTS：模型展望通过预测对手的动作来减少搜索空间</a:t>
            </a:r>
            <a:endParaRPr lang="en-US" sz="2800" dirty="0"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3140968"/>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156176" y="6226777"/>
            <a:ext cx="2736711" cy="369332"/>
          </a:xfrm>
          <a:prstGeom prst="rect">
            <a:avLst/>
          </a:prstGeom>
          <a:noFill/>
        </p:spPr>
        <p:txBody>
          <a:bodyPr wrap="none" rtlCol="0">
            <a:spAutoFit/>
          </a:bodyPr>
          <a:lstStyle/>
          <a:p>
            <a:r>
              <a:rPr lang="en-US" dirty="0"/>
              <a:t>Silver, David, et al. </a:t>
            </a:r>
            <a:r>
              <a:rPr lang="en-US" dirty="0" smtClean="0"/>
              <a:t>2016.</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smtClean="0"/>
              <a:t>: Learning Pipeline</a:t>
            </a:r>
            <a:endParaRPr lang="en-US" dirty="0"/>
          </a:p>
        </p:txBody>
      </p:sp>
      <p:sp>
        <p:nvSpPr>
          <p:cNvPr id="3" name="Content Placeholder 2"/>
          <p:cNvSpPr>
            <a:spLocks noGrp="1"/>
          </p:cNvSpPr>
          <p:nvPr>
            <p:ph idx="1"/>
          </p:nvPr>
        </p:nvSpPr>
        <p:spPr>
          <a:xfrm>
            <a:off x="468313" y="1268760"/>
            <a:ext cx="8229600" cy="5141168"/>
          </a:xfrm>
        </p:spPr>
        <p:txBody>
          <a:bodyPr/>
          <a:lstStyle/>
          <a:p>
            <a:r>
              <a:rPr lang="en-US" sz="2800" dirty="0" smtClean="0"/>
              <a:t>Combine SL and RL to learn the search direction in MCTS</a:t>
            </a:r>
            <a:endParaRPr lang="en-US" sz="2800" dirty="0" smtClean="0"/>
          </a:p>
          <a:p>
            <a:endParaRPr lang="en-US" sz="2800" dirty="0"/>
          </a:p>
          <a:p>
            <a:pPr marL="0" indent="0">
              <a:buNone/>
            </a:pPr>
            <a:endParaRPr lang="en-US" sz="2800" dirty="0" smtClean="0"/>
          </a:p>
          <a:p>
            <a:pPr marL="0" indent="0">
              <a:buNone/>
            </a:pPr>
            <a:endParaRPr lang="en-US" sz="2800" dirty="0" smtClean="0"/>
          </a:p>
          <a:p>
            <a:pPr marL="0" indent="0">
              <a:buNone/>
            </a:pPr>
            <a:endParaRPr lang="en-US" sz="2800" dirty="0" smtClean="0"/>
          </a:p>
          <a:p>
            <a:r>
              <a:rPr lang="en-US" sz="2400" dirty="0" smtClean="0"/>
              <a:t>SL policy Network</a:t>
            </a:r>
            <a:endParaRPr lang="en-US" sz="2400" dirty="0" smtClean="0"/>
          </a:p>
          <a:p>
            <a:pPr lvl="1"/>
            <a:r>
              <a:rPr lang="en-US" sz="2000" dirty="0" smtClean="0"/>
              <a:t>先前的搜索概率或潜力</a:t>
            </a:r>
            <a:endParaRPr lang="en-US" sz="2000" dirty="0" smtClean="0"/>
          </a:p>
          <a:p>
            <a:pPr lvl="1"/>
            <a:r>
              <a:rPr lang="en-US" sz="2400" dirty="0" smtClean="0">
                <a:ln w="22225">
                  <a:solidFill>
                    <a:schemeClr val="accent2"/>
                  </a:solidFill>
                  <a:prstDash val="solid"/>
                </a:ln>
                <a:solidFill>
                  <a:schemeClr val="accent2">
                    <a:lumMod val="40000"/>
                    <a:lumOff val="60000"/>
                  </a:schemeClr>
                </a:solidFill>
                <a:effectLst/>
              </a:rPr>
              <a:t>Rollout:</a:t>
            </a:r>
            <a:r>
              <a:rPr lang="en-US" sz="2400" dirty="0" smtClean="0"/>
              <a:t> </a:t>
            </a:r>
            <a:endParaRPr lang="en-US" sz="2400" dirty="0" smtClean="0"/>
          </a:p>
          <a:p>
            <a:pPr lvl="1"/>
            <a:r>
              <a:rPr lang="en-US" sz="2000" dirty="0" smtClean="0"/>
              <a:t>combine with MCTS for quick simulation on leaf node </a:t>
            </a:r>
            <a:endParaRPr lang="en-US" sz="2000" dirty="0" smtClean="0"/>
          </a:p>
          <a:p>
            <a:r>
              <a:rPr lang="en-US" sz="2400" dirty="0" smtClean="0"/>
              <a:t>Value Network:</a:t>
            </a:r>
            <a:endParaRPr lang="en-US" sz="2400" dirty="0" smtClean="0"/>
          </a:p>
          <a:p>
            <a:pPr lvl="1"/>
            <a:r>
              <a:rPr lang="en-US" sz="2000" dirty="0" smtClean="0"/>
              <a:t>Build the Global feeling on the leaf node </a:t>
            </a:r>
            <a:r>
              <a:rPr lang="en-US" altLang="zh-CN" sz="2000" dirty="0" smtClean="0"/>
              <a:t>situation</a:t>
            </a:r>
            <a:endParaRPr lang="en-US" sz="2000" dirty="0"/>
          </a:p>
        </p:txBody>
      </p:sp>
      <p:pic>
        <p:nvPicPr>
          <p:cNvPr id="4" name="Picture 3"/>
          <p:cNvPicPr>
            <a:picLocks noChangeAspect="1"/>
          </p:cNvPicPr>
          <p:nvPr/>
        </p:nvPicPr>
        <p:blipFill>
          <a:blip r:embed="rId1"/>
          <a:stretch>
            <a:fillRect/>
          </a:stretch>
        </p:blipFill>
        <p:spPr>
          <a:xfrm>
            <a:off x="2627784" y="1966072"/>
            <a:ext cx="4104456" cy="2183008"/>
          </a:xfrm>
          <a:prstGeom prst="rect">
            <a:avLst/>
          </a:prstGeom>
        </p:spPr>
      </p:pic>
      <p:sp>
        <p:nvSpPr>
          <p:cNvPr id="5" name="TextBox 4"/>
          <p:cNvSpPr txBox="1"/>
          <p:nvPr/>
        </p:nvSpPr>
        <p:spPr>
          <a:xfrm>
            <a:off x="6839337" y="3847442"/>
            <a:ext cx="2304663" cy="307777"/>
          </a:xfrm>
          <a:prstGeom prst="rect">
            <a:avLst/>
          </a:prstGeom>
          <a:noFill/>
        </p:spPr>
        <p:txBody>
          <a:bodyPr wrap="square" rtlCol="0">
            <a:spAutoFit/>
          </a:bodyPr>
          <a:lstStyle/>
          <a:p>
            <a:r>
              <a:rPr lang="en-US" sz="1400" dirty="0" smtClean="0"/>
              <a:t>Silver</a:t>
            </a:r>
            <a:r>
              <a:rPr lang="en-US" sz="1400" dirty="0"/>
              <a:t>, David, et al. </a:t>
            </a:r>
            <a:r>
              <a:rPr lang="en-US" sz="1400" dirty="0" smtClean="0"/>
              <a:t>2016.</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Deep Learning: Hype or Hope? </a:t>
            </a:r>
            <a:endParaRPr lang="en-US" dirty="0">
              <a:solidFill>
                <a:schemeClr val="bg1"/>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to </a:t>
            </a:r>
            <a:r>
              <a:rPr lang="en-US" altLang="zh-CN" dirty="0" smtClean="0"/>
              <a:t>Prune</a:t>
            </a:r>
            <a:r>
              <a:rPr lang="zh-CN" altLang="en-US" dirty="0" smtClean="0"/>
              <a:t>：</a:t>
            </a:r>
            <a:br>
              <a:rPr lang="en-US" altLang="zh-CN" dirty="0" smtClean="0"/>
            </a:br>
            <a:r>
              <a:rPr lang="en-US" altLang="zh-CN" dirty="0" smtClean="0"/>
              <a:t>SL Policy Network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99792" y="1484784"/>
                <a:ext cx="5987008" cy="4525963"/>
              </a:xfrm>
            </p:spPr>
            <p:txBody>
              <a:bodyPr/>
              <a:lstStyle/>
              <a:p>
                <a:pPr marL="342900" lvl="1" indent="-342900">
                  <a:buFontTx/>
                  <a:buChar char="•"/>
                </a:pPr>
                <a:r>
                  <a:rPr lang="en-US" altLang="zh-CN" dirty="0" smtClean="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smtClean="0"/>
              </a:p>
              <a:p>
                <a:pPr marL="342900" lvl="1" indent="-342900">
                  <a:buFontTx/>
                  <a:buChar char="•"/>
                </a:pPr>
                <a:r>
                  <a:rPr lang="en-US" altLang="zh-CN" dirty="0" smtClean="0"/>
                  <a:t>Output</a:t>
                </a:r>
                <a:r>
                  <a:rPr lang="en-US" altLang="zh-CN" dirty="0"/>
                  <a:t>:</a:t>
                </a:r>
                <a:r>
                  <a:rPr lang="en-US" altLang="zh-CN" dirty="0" smtClean="0"/>
                  <a:t> </a:t>
                </a:r>
                <a14:m>
                  <m:oMath xmlns:m="http://schemas.openxmlformats.org/officeDocument/2006/math">
                    <m:sSub>
                      <m:sSubPr>
                        <m:ctrlPr>
                          <a:rPr lang="en-US" altLang="zh-CN" b="0" i="1" smtClean="0">
                            <a:latin typeface="Cambria Math"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smtClean="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smtClean="0"/>
                  <a:t> is the next move</a:t>
                </a:r>
              </a:p>
              <a:p>
                <a:pPr marL="342900" lvl="1" indent="-342900">
                  <a:buFontTx/>
                  <a:buChar char="•"/>
                </a:pPr>
                <a:endParaRPr lang="en-US" altLang="zh-CN" dirty="0"/>
              </a:p>
              <a:p>
                <a:pPr marL="342900" lvl="1" indent="-342900">
                  <a:buFontTx/>
                  <a:buChar char="•"/>
                </a:pPr>
                <a:endParaRPr lang="en-US" altLang="zh-CN"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99792" y="1484784"/>
                <a:ext cx="5987008" cy="4525963"/>
              </a:xfrm>
              <a:blipFill rotWithShape="0">
                <a:blip r:embed="rId1"/>
                <a:stretch>
                  <a:fillRect l="-1527" t="-1078"/>
                </a:stretch>
              </a:blipFill>
            </p:spPr>
            <p:txBody>
              <a:bodyPr/>
              <a:lstStyle/>
              <a:p>
                <a:r>
                  <a:rPr lang="zh-CN" altLang="en-US">
                    <a:noFill/>
                  </a:rPr>
                  <a:t> </a:t>
                </a:r>
                <a:endParaRPr lang="zh-CN" altLang="en-US">
                  <a:noFill/>
                </a:endParaRPr>
              </a:p>
            </p:txBody>
          </p:sp>
        </mc:Fallback>
      </mc:AlternateContent>
      <p:pic>
        <p:nvPicPr>
          <p:cNvPr id="5" name="Picture 4"/>
          <p:cNvPicPr>
            <a:picLocks noChangeAspect="1"/>
          </p:cNvPicPr>
          <p:nvPr/>
        </p:nvPicPr>
        <p:blipFill>
          <a:blip r:embed="rId2"/>
          <a:stretch>
            <a:fillRect/>
          </a:stretch>
        </p:blipFill>
        <p:spPr>
          <a:xfrm>
            <a:off x="161926" y="1916832"/>
            <a:ext cx="2282781" cy="4167072"/>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415011"/>
            <a:ext cx="638010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学习修剪RL</a:t>
            </a:r>
            <a:r>
              <a:rPr lang="zh-CN" dirty="0" smtClean="0"/>
              <a:t>策略</a:t>
            </a:r>
            <a:r>
              <a:rPr dirty="0" smtClean="0"/>
              <a:t>网络</a:t>
            </a:r>
            <a:endParaRPr dirty="0" smtClean="0"/>
          </a:p>
        </p:txBody>
      </p:sp>
      <p:sp>
        <p:nvSpPr>
          <p:cNvPr id="3" name="Content Placeholder 2"/>
          <p:cNvSpPr>
            <a:spLocks noGrp="1"/>
          </p:cNvSpPr>
          <p:nvPr>
            <p:ph idx="1"/>
          </p:nvPr>
        </p:nvSpPr>
        <p:spPr>
          <a:xfrm>
            <a:off x="457200" y="3501008"/>
            <a:ext cx="8229600" cy="2625155"/>
          </a:xfrm>
        </p:spPr>
        <p:txBody>
          <a:bodyPr/>
          <a:lstStyle/>
          <a:p>
            <a:r>
              <a:rPr lang="en-US" altLang="zh-CN" sz="2000" dirty="0">
                <a:latin typeface="Arial" panose="020B0604020202020204" pitchFamily="34" charset="0"/>
                <a:ea typeface="Arial" panose="020B0604020202020204" pitchFamily="34" charset="0"/>
                <a:cs typeface="Arial" panose="020B0604020202020204" pitchFamily="34" charset="0"/>
              </a:rPr>
              <a:t>1 Million samples are </a:t>
            </a:r>
            <a:r>
              <a:rPr lang="en-US" altLang="zh-CN" sz="2000" dirty="0" smtClean="0">
                <a:latin typeface="Arial" panose="020B0604020202020204" pitchFamily="34" charset="0"/>
                <a:ea typeface="Arial" panose="020B0604020202020204" pitchFamily="34" charset="0"/>
                <a:cs typeface="Arial" panose="020B0604020202020204" pitchFamily="34" charset="0"/>
              </a:rPr>
              <a:t>used to train.</a:t>
            </a:r>
            <a:endParaRPr lang="en-US" altLang="zh-CN" sz="2000" dirty="0" smtClean="0">
              <a:latin typeface="Arial" panose="020B0604020202020204" pitchFamily="34" charset="0"/>
              <a:ea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zh-CN" sz="2000" dirty="0">
                <a:latin typeface="Arial" panose="020B0604020202020204" pitchFamily="34" charset="0"/>
                <a:ea typeface="Arial" panose="020B0604020202020204" pitchFamily="34" charset="0"/>
                <a:cs typeface="Arial" panose="020B0604020202020204" pitchFamily="34" charset="0"/>
              </a:rPr>
              <a:t>RL-Policy network </a:t>
            </a:r>
            <a:r>
              <a:rPr lang="en-US" altLang="zh-CN" sz="2000" i="1" dirty="0">
                <a:solidFill>
                  <a:srgbClr val="FF0000"/>
                </a:solidFill>
                <a:latin typeface="Arial" panose="020B0604020202020204" pitchFamily="34" charset="0"/>
                <a:ea typeface="Arial" panose="020B0604020202020204" pitchFamily="34" charset="0"/>
                <a:cs typeface="Arial" panose="020B0604020202020204" pitchFamily="34" charset="0"/>
              </a:rPr>
              <a:t>VS</a:t>
            </a:r>
            <a:r>
              <a:rPr lang="en-US" altLang="zh-CN" sz="2000" dirty="0">
                <a:solidFill>
                  <a:srgbClr val="FF0000"/>
                </a:solidFill>
                <a:latin typeface="Arial" panose="020B0604020202020204" pitchFamily="34" charset="0"/>
                <a:ea typeface="Arial" panose="020B0604020202020204" pitchFamily="34" charset="0"/>
                <a:cs typeface="Arial" panose="020B0604020202020204" pitchFamily="34" charset="0"/>
              </a:rPr>
              <a:t> </a:t>
            </a:r>
            <a:r>
              <a:rPr lang="en-US" altLang="zh-CN" sz="2000" dirty="0">
                <a:latin typeface="Arial" panose="020B0604020202020204" pitchFamily="34" charset="0"/>
                <a:ea typeface="Arial" panose="020B0604020202020204" pitchFamily="34" charset="0"/>
                <a:cs typeface="Arial" panose="020B0604020202020204" pitchFamily="34" charset="0"/>
              </a:rPr>
              <a:t>SL-Policy network.</a:t>
            </a:r>
            <a:endParaRPr lang="en-US" altLang="zh-CN" sz="2000" dirty="0">
              <a:latin typeface="Arial" panose="020B0604020202020204" pitchFamily="34" charset="0"/>
              <a:ea typeface="Arial" panose="020B0604020202020204" pitchFamily="34" charset="0"/>
              <a:cs typeface="Arial" panose="020B0604020202020204" pitchFamily="34" charset="0"/>
            </a:endParaRPr>
          </a:p>
          <a:p>
            <a:pPr lvl="1">
              <a:lnSpc>
                <a:spcPct val="150000"/>
              </a:lnSpc>
              <a:buFont typeface="Arial" panose="020B0604020202020204" pitchFamily="34" charset="0"/>
              <a:buChar char="•"/>
            </a:pPr>
            <a:r>
              <a:rPr lang="en-US" altLang="zh-CN" sz="2000" dirty="0">
                <a:latin typeface="Arial" panose="020B0604020202020204" pitchFamily="34" charset="0"/>
                <a:ea typeface="Arial" panose="020B0604020202020204" pitchFamily="34" charset="0"/>
                <a:cs typeface="Arial" panose="020B0604020202020204" pitchFamily="34" charset="0"/>
              </a:rPr>
              <a:t>RL-Policy alone wins 80% games against SL-Policy.</a:t>
            </a:r>
            <a:endParaRPr lang="en-US" altLang="zh-CN" sz="2000" dirty="0">
              <a:latin typeface="Arial" panose="020B0604020202020204" pitchFamily="34" charset="0"/>
              <a:ea typeface="Arial" panose="020B0604020202020204" pitchFamily="34" charset="0"/>
              <a:cs typeface="Arial" panose="020B0604020202020204" pitchFamily="34" charset="0"/>
            </a:endParaRPr>
          </a:p>
          <a:p>
            <a:pPr lvl="1">
              <a:lnSpc>
                <a:spcPct val="150000"/>
              </a:lnSpc>
              <a:buFont typeface="Arial" panose="020B0604020202020204" pitchFamily="34" charset="0"/>
              <a:buChar char="•"/>
            </a:pPr>
            <a:r>
              <a:rPr lang="en-US" altLang="zh-CN" sz="2000" dirty="0">
                <a:latin typeface="Arial" panose="020B0604020202020204" pitchFamily="34" charset="0"/>
                <a:ea typeface="Arial" panose="020B0604020202020204" pitchFamily="34" charset="0"/>
                <a:cs typeface="Arial" panose="020B0604020202020204" pitchFamily="34" charset="0"/>
              </a:rPr>
              <a:t>Combined with MCTS, SL-Policy network is better</a:t>
            </a:r>
            <a:endParaRPr lang="en-US" sz="2000" dirty="0" smtClean="0"/>
          </a:p>
          <a:p>
            <a:r>
              <a:rPr lang="en-US" sz="2000" dirty="0" smtClean="0"/>
              <a:t>Used to derive the Value Network as the ground truth</a:t>
            </a:r>
            <a:endParaRPr lang="en-US" sz="2000" dirty="0" smtClean="0"/>
          </a:p>
          <a:p>
            <a:pPr lvl="1"/>
            <a:r>
              <a:rPr lang="en-US" sz="2000" dirty="0" smtClean="0"/>
              <a:t>Making enough data for training</a:t>
            </a:r>
            <a:endParaRPr lang="en-US" sz="2000" dirty="0"/>
          </a:p>
        </p:txBody>
      </p:sp>
      <p:pic>
        <p:nvPicPr>
          <p:cNvPr id="5" name="Picture 4"/>
          <p:cNvPicPr>
            <a:picLocks noChangeAspect="1"/>
          </p:cNvPicPr>
          <p:nvPr/>
        </p:nvPicPr>
        <p:blipFill>
          <a:blip r:embed="rId1"/>
          <a:stretch>
            <a:fillRect/>
          </a:stretch>
        </p:blipFill>
        <p:spPr>
          <a:xfrm>
            <a:off x="2472258" y="1279016"/>
            <a:ext cx="3848100" cy="2085975"/>
          </a:xfrm>
          <a:prstGeom prst="rect">
            <a:avLst/>
          </a:prstGeom>
        </p:spPr>
      </p:pic>
      <p:sp>
        <p:nvSpPr>
          <p:cNvPr id="8" name="Curved Up Arrow 7"/>
          <p:cNvSpPr/>
          <p:nvPr/>
        </p:nvSpPr>
        <p:spPr bwMode="auto">
          <a:xfrm rot="16200000">
            <a:off x="5987905" y="2727199"/>
            <a:ext cx="664907" cy="391716"/>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1800" b="0" i="0" u="none" strike="noStrike" cap="none" normalizeH="0" baseline="0" dirty="0" smtClean="0">
              <a:ln>
                <a:noFill/>
              </a:ln>
              <a:solidFill>
                <a:schemeClr val="tx1"/>
              </a:solidFill>
              <a:effectLst/>
              <a:latin typeface="Arial" panose="020B0604020202020204" pitchFamily="34" charset="0"/>
              <a:ea typeface="PMingLiU" pitchFamily="18" charset="-120"/>
            </a:endParaRPr>
          </a:p>
        </p:txBody>
      </p:sp>
      <p:sp>
        <p:nvSpPr>
          <p:cNvPr id="9" name="TextBox 8"/>
          <p:cNvSpPr txBox="1"/>
          <p:nvPr/>
        </p:nvSpPr>
        <p:spPr>
          <a:xfrm>
            <a:off x="6525650" y="2738391"/>
            <a:ext cx="1069524" cy="369332"/>
          </a:xfrm>
          <a:prstGeom prst="rect">
            <a:avLst/>
          </a:prstGeom>
          <a:noFill/>
        </p:spPr>
        <p:txBody>
          <a:bodyPr wrap="none" rtlCol="0">
            <a:spAutoFit/>
          </a:bodyPr>
          <a:lstStyle/>
          <a:p>
            <a:r>
              <a:rPr lang="en-US" dirty="0" smtClean="0"/>
              <a:t>Self play</a:t>
            </a:r>
            <a:endParaRPr lang="en-US" dirty="0"/>
          </a:p>
        </p:txBody>
      </p:sp>
      <p:pic>
        <p:nvPicPr>
          <p:cNvPr id="10" name="Picture 9"/>
          <p:cNvPicPr>
            <a:picLocks noChangeAspect="1"/>
          </p:cNvPicPr>
          <p:nvPr/>
        </p:nvPicPr>
        <p:blipFill>
          <a:blip r:embed="rId2"/>
          <a:stretch>
            <a:fillRect/>
          </a:stretch>
        </p:blipFill>
        <p:spPr>
          <a:xfrm>
            <a:off x="3406502" y="2204864"/>
            <a:ext cx="2173610" cy="29008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to </a:t>
            </a:r>
            <a:r>
              <a:rPr lang="en-US" altLang="zh-CN" dirty="0" smtClean="0"/>
              <a:t>Prune</a:t>
            </a:r>
            <a:r>
              <a:rPr lang="zh-CN" altLang="en-US" dirty="0" smtClean="0"/>
              <a:t>：</a:t>
            </a:r>
            <a:br>
              <a:rPr lang="en-US" altLang="zh-CN" dirty="0" smtClean="0"/>
            </a:br>
            <a:r>
              <a:rPr lang="en-US" altLang="zh-CN" dirty="0" smtClean="0"/>
              <a:t>Value Network</a:t>
            </a:r>
            <a:endParaRPr lang="en-US" dirty="0"/>
          </a:p>
        </p:txBody>
      </p:sp>
      <p:sp>
        <p:nvSpPr>
          <p:cNvPr id="3" name="Content Placeholder 2"/>
          <p:cNvSpPr>
            <a:spLocks noGrp="1"/>
          </p:cNvSpPr>
          <p:nvPr>
            <p:ph idx="1"/>
          </p:nvPr>
        </p:nvSpPr>
        <p:spPr>
          <a:xfrm>
            <a:off x="3491880" y="1600200"/>
            <a:ext cx="5194920" cy="5069160"/>
          </a:xfrm>
        </p:spPr>
        <p:txBody>
          <a:bodyPr/>
          <a:lstStyle/>
          <a:p>
            <a:r>
              <a:rPr lang="en-US" sz="2400" dirty="0" smtClean="0"/>
              <a:t>Regression: Similar architecture</a:t>
            </a:r>
            <a:endParaRPr lang="en-US" sz="2400" dirty="0" smtClean="0"/>
          </a:p>
          <a:p>
            <a:endParaRPr lang="en-US" sz="2400" dirty="0"/>
          </a:p>
          <a:p>
            <a:endParaRPr lang="en-US" sz="2400" dirty="0" smtClean="0"/>
          </a:p>
          <a:p>
            <a:r>
              <a:rPr lang="en-US" sz="2400" dirty="0" smtClean="0"/>
              <a:t>SL Network: Sampling to generate a unique game.</a:t>
            </a:r>
            <a:endParaRPr lang="en-US" sz="2400" dirty="0" smtClean="0"/>
          </a:p>
          <a:p>
            <a:r>
              <a:rPr lang="en-US" sz="2400" dirty="0" smtClean="0"/>
              <a:t>RL Network: Simulate to get the game’s final result.</a:t>
            </a:r>
            <a:endParaRPr lang="en-US" sz="2400" dirty="0" smtClean="0"/>
          </a:p>
          <a:p>
            <a:endParaRPr lang="en-US" sz="2400" dirty="0"/>
          </a:p>
          <a:p>
            <a:r>
              <a:rPr lang="en-US" sz="2400" dirty="0" smtClean="0"/>
              <a:t>Train: 50 million mini-batches of 32 positions(30 million unique games)</a:t>
            </a:r>
            <a:endParaRPr lang="en-US" sz="2400" dirty="0" smtClean="0"/>
          </a:p>
          <a:p>
            <a:pPr marL="457200" lvl="1" indent="0">
              <a:buNone/>
            </a:pPr>
            <a:endParaRPr lang="en-US" dirty="0" smtClean="0"/>
          </a:p>
          <a:p>
            <a:pPr marL="457200" lvl="1" indent="0">
              <a:buNone/>
            </a:pPr>
            <a:endParaRPr lang="en-US" dirty="0"/>
          </a:p>
        </p:txBody>
      </p:sp>
      <p:pic>
        <p:nvPicPr>
          <p:cNvPr id="4" name="Picture 3"/>
          <p:cNvPicPr>
            <a:picLocks noChangeAspect="1"/>
          </p:cNvPicPr>
          <p:nvPr/>
        </p:nvPicPr>
        <p:blipFill>
          <a:blip r:embed="rId1"/>
          <a:stretch>
            <a:fillRect/>
          </a:stretch>
        </p:blipFill>
        <p:spPr>
          <a:xfrm>
            <a:off x="218786" y="1700808"/>
            <a:ext cx="3273094" cy="4388370"/>
          </a:xfrm>
          <a:prstGeom prst="rect">
            <a:avLst/>
          </a:prstGeom>
        </p:spPr>
      </p:pic>
      <p:pic>
        <p:nvPicPr>
          <p:cNvPr id="5"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2060848"/>
            <a:ext cx="4452178" cy="72405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AlphaGO</a:t>
            </a:r>
            <a:r>
              <a:rPr lang="zh-CN" altLang="en-US" dirty="0" smtClean="0"/>
              <a:t>：</a:t>
            </a:r>
            <a:r>
              <a:rPr lang="en-US" altLang="zh-CN" dirty="0" smtClean="0"/>
              <a:t>Evaluation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1"/>
          <a:stretch>
            <a:fillRect/>
          </a:stretch>
        </p:blipFill>
        <p:spPr>
          <a:xfrm>
            <a:off x="468313" y="1676337"/>
            <a:ext cx="8182495" cy="4449826"/>
          </a:xfrm>
          <a:prstGeom prst="rect">
            <a:avLst/>
          </a:prstGeom>
        </p:spPr>
      </p:pic>
      <p:sp>
        <p:nvSpPr>
          <p:cNvPr id="5" name="TextBox 4"/>
          <p:cNvSpPr txBox="1"/>
          <p:nvPr/>
        </p:nvSpPr>
        <p:spPr>
          <a:xfrm>
            <a:off x="4139952" y="6202300"/>
            <a:ext cx="5004048" cy="646331"/>
          </a:xfrm>
          <a:prstGeom prst="rect">
            <a:avLst/>
          </a:prstGeom>
          <a:noFill/>
        </p:spPr>
        <p:txBody>
          <a:bodyPr wrap="square" rtlCol="0">
            <a:spAutoFit/>
          </a:bodyPr>
          <a:lstStyle/>
          <a:p>
            <a:r>
              <a:rPr lang="en-US" dirty="0">
                <a:solidFill>
                  <a:srgbClr val="FF0000"/>
                </a:solidFill>
              </a:rPr>
              <a:t>The version solely using the policy network</a:t>
            </a:r>
            <a:endParaRPr lang="en-US" dirty="0">
              <a:solidFill>
                <a:srgbClr val="FF0000"/>
              </a:solidFill>
            </a:endParaRPr>
          </a:p>
          <a:p>
            <a:r>
              <a:rPr lang="en-US" dirty="0">
                <a:solidFill>
                  <a:srgbClr val="FF0000"/>
                </a:solidFill>
              </a:rPr>
              <a:t>does not perform any search</a:t>
            </a:r>
            <a:endParaRPr lang="en-US" dirty="0">
              <a:solidFill>
                <a:srgbClr val="FF0000"/>
              </a:solidFill>
            </a:endParaRPr>
          </a:p>
        </p:txBody>
      </p:sp>
      <p:sp>
        <p:nvSpPr>
          <p:cNvPr id="6" name="TextBox 5"/>
          <p:cNvSpPr txBox="1"/>
          <p:nvPr/>
        </p:nvSpPr>
        <p:spPr>
          <a:xfrm>
            <a:off x="1619672" y="6429474"/>
            <a:ext cx="2304663" cy="307777"/>
          </a:xfrm>
          <a:prstGeom prst="rect">
            <a:avLst/>
          </a:prstGeom>
          <a:noFill/>
        </p:spPr>
        <p:txBody>
          <a:bodyPr wrap="square" rtlCol="0">
            <a:spAutoFit/>
          </a:bodyPr>
          <a:lstStyle/>
          <a:p>
            <a:r>
              <a:rPr lang="en-US" sz="1400" dirty="0" smtClean="0"/>
              <a:t>Silver</a:t>
            </a:r>
            <a:r>
              <a:rPr lang="en-US" sz="1400" dirty="0"/>
              <a:t>, David, et al. </a:t>
            </a:r>
            <a:r>
              <a:rPr lang="en-US" sz="1400" dirty="0" smtClean="0"/>
              <a:t>2016.</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3" name="内容占位符 2"/>
          <p:cNvSpPr>
            <a:spLocks noGrp="1"/>
          </p:cNvSpPr>
          <p:nvPr>
            <p:ph idx="1"/>
          </p:nvPr>
        </p:nvSpPr>
        <p:spPr/>
        <p:txBody>
          <a:bodyPr/>
          <a:lstStyle/>
          <a:p>
            <a:r>
              <a:rPr lang="en-US" altLang="zh-CN" sz="1200" dirty="0" err="1" smtClean="0"/>
              <a:t>Antol</a:t>
            </a:r>
            <a:r>
              <a:rPr lang="en-US" altLang="zh-CN" sz="1200" dirty="0"/>
              <a:t>, S., Agrawal, A., Lu, J., Mitchell, M., </a:t>
            </a:r>
            <a:r>
              <a:rPr lang="en-US" altLang="zh-CN" sz="1200" dirty="0" err="1"/>
              <a:t>Batra</a:t>
            </a:r>
            <a:r>
              <a:rPr lang="en-US" altLang="zh-CN" sz="1200" dirty="0"/>
              <a:t>, D., Lawrence </a:t>
            </a:r>
            <a:r>
              <a:rPr lang="en-US" altLang="zh-CN" sz="1200" dirty="0" err="1"/>
              <a:t>Zitnick</a:t>
            </a:r>
            <a:r>
              <a:rPr lang="en-US" altLang="zh-CN" sz="1200" dirty="0"/>
              <a:t>, C., &amp; Parikh, D. (2015). VQA: Visual question answering. In </a:t>
            </a:r>
            <a:r>
              <a:rPr lang="en-US" altLang="zh-CN" sz="1200" i="1" dirty="0"/>
              <a:t>Proceedings of the IEEE International Conference on Computer Vision</a:t>
            </a:r>
            <a:r>
              <a:rPr lang="en-US" altLang="zh-CN" sz="1200" dirty="0"/>
              <a:t> (pp. 2425-2433</a:t>
            </a:r>
            <a:r>
              <a:rPr lang="en-US" altLang="zh-CN" sz="1200" dirty="0" smtClean="0"/>
              <a:t>).</a:t>
            </a:r>
            <a:endParaRPr lang="en-US" altLang="zh-CN" sz="1200" dirty="0" smtClean="0"/>
          </a:p>
          <a:p>
            <a:r>
              <a:rPr lang="en-US" altLang="zh-CN" sz="1200" dirty="0"/>
              <a:t>Hinton, G. E., &amp; </a:t>
            </a:r>
            <a:r>
              <a:rPr lang="en-US" altLang="zh-CN" sz="1200" dirty="0" err="1"/>
              <a:t>Salakhutdinov</a:t>
            </a:r>
            <a:r>
              <a:rPr lang="en-US" altLang="zh-CN" sz="1200" dirty="0"/>
              <a:t>, R. R. (2006). Reducing the dimensionality of data with neural networks. </a:t>
            </a:r>
            <a:r>
              <a:rPr lang="en-US" altLang="zh-CN" sz="1200" i="1" dirty="0"/>
              <a:t>Science</a:t>
            </a:r>
            <a:r>
              <a:rPr lang="en-US" altLang="zh-CN" sz="1200" dirty="0"/>
              <a:t>, </a:t>
            </a:r>
            <a:r>
              <a:rPr lang="en-US" altLang="zh-CN" sz="1200" i="1" dirty="0"/>
              <a:t>313</a:t>
            </a:r>
            <a:r>
              <a:rPr lang="en-US" altLang="zh-CN" sz="1200" dirty="0"/>
              <a:t>(5786), 504-507</a:t>
            </a:r>
            <a:r>
              <a:rPr lang="en-US" altLang="zh-CN" sz="1200" dirty="0" smtClean="0"/>
              <a:t>.</a:t>
            </a:r>
            <a:endParaRPr lang="en-US" altLang="zh-CN" sz="1200" dirty="0" smtClean="0"/>
          </a:p>
          <a:p>
            <a:r>
              <a:rPr lang="en-US" altLang="zh-CN" sz="1200" dirty="0"/>
              <a:t>Schuster, M., &amp; </a:t>
            </a:r>
            <a:r>
              <a:rPr lang="en-US" altLang="zh-CN" sz="1200" dirty="0" err="1"/>
              <a:t>Paliwal</a:t>
            </a:r>
            <a:r>
              <a:rPr lang="en-US" altLang="zh-CN" sz="1200" dirty="0"/>
              <a:t>, K. K. (1997). Bidirectional recurrent neural networks. </a:t>
            </a:r>
            <a:r>
              <a:rPr lang="en-US" altLang="zh-CN" sz="1200" i="1" dirty="0"/>
              <a:t>Signal Processing, IEEE Transactions on</a:t>
            </a:r>
            <a:r>
              <a:rPr lang="en-US" altLang="zh-CN" sz="1200" dirty="0"/>
              <a:t>, </a:t>
            </a:r>
            <a:r>
              <a:rPr lang="en-US" altLang="zh-CN" sz="1200" i="1" dirty="0"/>
              <a:t>45</a:t>
            </a:r>
            <a:r>
              <a:rPr lang="en-US" altLang="zh-CN" sz="1200" dirty="0"/>
              <a:t>(11), 2673-2681</a:t>
            </a:r>
            <a:r>
              <a:rPr lang="en-US" altLang="zh-CN" sz="1200" dirty="0" smtClean="0"/>
              <a:t>.</a:t>
            </a:r>
            <a:endParaRPr lang="en-US" altLang="zh-CN" sz="1200" dirty="0" smtClean="0"/>
          </a:p>
          <a:p>
            <a:r>
              <a:rPr lang="en-US" altLang="zh-CN" sz="1200" dirty="0" err="1" smtClean="0"/>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r>
              <a:rPr lang="en-US" altLang="zh-CN" sz="1200" dirty="0" smtClean="0"/>
              <a:t>).</a:t>
            </a:r>
            <a:endParaRPr lang="en-US" altLang="zh-CN" sz="1200" dirty="0" smtClean="0"/>
          </a:p>
          <a:p>
            <a:r>
              <a:rPr lang="en-US" altLang="zh-CN" sz="1200" dirty="0" err="1"/>
              <a:t>Hochreiter</a:t>
            </a:r>
            <a:r>
              <a:rPr lang="en-US" altLang="zh-CN" sz="1200" dirty="0"/>
              <a:t>, S., &amp; </a:t>
            </a:r>
            <a:r>
              <a:rPr lang="en-US" altLang="zh-CN" sz="1200" dirty="0" err="1"/>
              <a:t>Schmidhuber</a:t>
            </a:r>
            <a:r>
              <a:rPr lang="en-US" altLang="zh-CN" sz="1200" dirty="0"/>
              <a:t>, J. (1997). Long short-term memory. </a:t>
            </a:r>
            <a:r>
              <a:rPr lang="en-US" altLang="zh-CN" sz="1200" i="1" dirty="0"/>
              <a:t>Neural computation</a:t>
            </a:r>
            <a:r>
              <a:rPr lang="en-US" altLang="zh-CN" sz="1200" dirty="0"/>
              <a:t>, </a:t>
            </a:r>
            <a:r>
              <a:rPr lang="en-US" altLang="zh-CN" sz="1200" i="1" dirty="0"/>
              <a:t>9</a:t>
            </a:r>
            <a:r>
              <a:rPr lang="en-US" altLang="zh-CN" sz="1200" dirty="0"/>
              <a:t>(8), 1735-1780</a:t>
            </a:r>
            <a:r>
              <a:rPr lang="en-US" altLang="zh-CN" sz="1200" dirty="0" smtClean="0"/>
              <a:t>.</a:t>
            </a:r>
            <a:endParaRPr lang="en-US" altLang="zh-CN" sz="1200" dirty="0" smtClean="0"/>
          </a:p>
          <a:p>
            <a:r>
              <a:rPr lang="en-US" altLang="zh-CN" sz="1200" dirty="0" err="1"/>
              <a:t>Mnih</a:t>
            </a:r>
            <a:r>
              <a:rPr lang="en-US" altLang="zh-CN" sz="1200" dirty="0"/>
              <a:t>, </a:t>
            </a:r>
            <a:r>
              <a:rPr lang="en-US" altLang="zh-CN" sz="1200" dirty="0" err="1"/>
              <a:t>Volodymyr</a:t>
            </a:r>
            <a:r>
              <a:rPr lang="en-US" altLang="zh-CN" sz="1200" dirty="0"/>
              <a:t>, et al. "Playing </a:t>
            </a:r>
            <a:r>
              <a:rPr lang="en-US" altLang="zh-CN" sz="1200" dirty="0" err="1"/>
              <a:t>atari</a:t>
            </a:r>
            <a:r>
              <a:rPr lang="en-US" altLang="zh-CN" sz="1200" dirty="0"/>
              <a:t> with deep reinforcement learning."</a:t>
            </a:r>
            <a:r>
              <a:rPr lang="en-US" altLang="zh-CN" sz="1200" i="1" dirty="0" err="1"/>
              <a:t>arXiv</a:t>
            </a:r>
            <a:r>
              <a:rPr lang="en-US" altLang="zh-CN" sz="1200" i="1" dirty="0"/>
              <a:t> preprint arXiv:1312.5602</a:t>
            </a:r>
            <a:r>
              <a:rPr lang="en-US" altLang="zh-CN" sz="1200" dirty="0"/>
              <a:t> (2013).</a:t>
            </a:r>
            <a:endParaRPr lang="en-US" altLang="zh-CN" sz="1200" dirty="0"/>
          </a:p>
          <a:p>
            <a:r>
              <a:rPr lang="en-US" altLang="zh-CN" sz="1200" dirty="0" err="1"/>
              <a:t>Mnih</a:t>
            </a:r>
            <a:r>
              <a:rPr lang="en-US" altLang="zh-CN" sz="1200" dirty="0"/>
              <a:t>, </a:t>
            </a:r>
            <a:r>
              <a:rPr lang="en-US" altLang="zh-CN" sz="1200" dirty="0" err="1"/>
              <a:t>Volodymyr</a:t>
            </a:r>
            <a:r>
              <a:rPr lang="en-US" altLang="zh-CN" sz="1200" dirty="0"/>
              <a:t>, et al. "Human-level control through deep reinforcement learning." </a:t>
            </a:r>
            <a:r>
              <a:rPr lang="en-US" altLang="zh-CN" sz="1200" i="1" dirty="0"/>
              <a:t>Nature</a:t>
            </a:r>
            <a:r>
              <a:rPr lang="en-US" altLang="zh-CN" sz="1200" dirty="0"/>
              <a:t> 518.7540 (2015): 529-533.</a:t>
            </a:r>
            <a:endParaRPr lang="en-US" altLang="zh-CN" sz="1200" dirty="0"/>
          </a:p>
          <a:p>
            <a:r>
              <a:rPr lang="en-US" altLang="zh-CN" sz="1200" dirty="0"/>
              <a:t>Silver, David, et al. "Mastering the game of Go with deep neural networks and tree search." </a:t>
            </a:r>
            <a:r>
              <a:rPr lang="en-US" altLang="zh-CN" sz="1200" i="1" dirty="0"/>
              <a:t>Nature</a:t>
            </a:r>
            <a:r>
              <a:rPr lang="en-US" altLang="zh-CN" sz="1200" dirty="0"/>
              <a:t> 529.7587 (2016): 484-489</a:t>
            </a:r>
            <a:r>
              <a:rPr lang="en-US" altLang="zh-CN" sz="1200" dirty="0" smtClean="0"/>
              <a:t>.</a:t>
            </a:r>
            <a:endParaRPr lang="en-US" altLang="zh-CN" sz="1200" dirty="0" smtClean="0"/>
          </a:p>
          <a:p>
            <a:r>
              <a:rPr lang="en-US" altLang="zh-CN" sz="1200" dirty="0" smtClean="0"/>
              <a:t>Silver, D. </a:t>
            </a:r>
            <a:r>
              <a:rPr lang="en-US" altLang="zh-CN" sz="1200" dirty="0"/>
              <a:t>(2015</a:t>
            </a:r>
            <a:r>
              <a:rPr lang="en-US" altLang="zh-CN" sz="1200" dirty="0" smtClean="0"/>
              <a:t>). Deep Reinforcement Learning [</a:t>
            </a:r>
            <a:r>
              <a:rPr lang="en-US" altLang="zh-CN" sz="1200" dirty="0" err="1"/>
              <a:t>Powerpoint</a:t>
            </a:r>
            <a:r>
              <a:rPr lang="en-US" altLang="zh-CN" sz="1200" dirty="0"/>
              <a:t> slides</a:t>
            </a:r>
            <a:r>
              <a:rPr lang="en-US" altLang="zh-CN" sz="1200" dirty="0" smtClean="0"/>
              <a:t>]. Retrieve from http</a:t>
            </a:r>
            <a:r>
              <a:rPr lang="en-US" altLang="zh-CN" sz="1200" dirty="0"/>
              <a:t>://www.iclr.cc/lib/exe/fetch.php?media=iclr2015:silver-iclr2015.pdf</a:t>
            </a:r>
            <a:endParaRPr lang="en-US" altLang="zh-CN" sz="1200" dirty="0" smtClean="0"/>
          </a:p>
          <a:p>
            <a:r>
              <a:rPr lang="en-US" altLang="zh-CN" sz="1200" dirty="0" err="1" smtClean="0"/>
              <a:t>Lecun</a:t>
            </a:r>
            <a:r>
              <a:rPr lang="en-US" altLang="zh-CN" sz="1200" dirty="0" smtClean="0"/>
              <a:t>, Y., &amp; </a:t>
            </a:r>
            <a:r>
              <a:rPr lang="en-US" altLang="zh-CN" sz="1200" dirty="0" err="1" smtClean="0"/>
              <a:t>Ranzato</a:t>
            </a:r>
            <a:r>
              <a:rPr lang="en-US" altLang="zh-CN" sz="1200" dirty="0" smtClean="0"/>
              <a:t>, M. (2013). Deep Learning Tutorial [</a:t>
            </a:r>
            <a:r>
              <a:rPr lang="en-US" altLang="zh-CN" sz="1200" dirty="0" err="1" smtClean="0"/>
              <a:t>Powerpoint</a:t>
            </a:r>
            <a:r>
              <a:rPr lang="en-US" altLang="zh-CN" sz="1200" dirty="0" smtClean="0"/>
              <a:t> slides]. </a:t>
            </a:r>
            <a:r>
              <a:rPr lang="en-US" altLang="zh-CN" sz="1200" dirty="0"/>
              <a:t>Retrieved from </a:t>
            </a:r>
            <a:r>
              <a:rPr lang="en-US" altLang="zh-CN" sz="1200" dirty="0">
                <a:hlinkClick r:id="rId1"/>
              </a:rPr>
              <a:t>http://www.cs.nyu.edu/~</a:t>
            </a:r>
            <a:r>
              <a:rPr lang="en-US" altLang="zh-CN" sz="1200" dirty="0" smtClean="0">
                <a:hlinkClick r:id="rId1"/>
              </a:rPr>
              <a:t>yann/talks/lecun-ranzato-icml2013.pdf</a:t>
            </a:r>
            <a:endParaRPr lang="en-US" altLang="zh-CN" sz="1200" dirty="0" smtClean="0"/>
          </a:p>
          <a:p>
            <a:endParaRPr lang="en-US" altLang="zh-CN" sz="1200" dirty="0" smtClean="0"/>
          </a:p>
          <a:p>
            <a:endParaRPr lang="zh-CN" altLang="en-US" sz="12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9217"/>
          <p:cNvSpPr>
            <a:spLocks noGrp="1"/>
          </p:cNvSpPr>
          <p:nvPr>
            <p:ph type="title"/>
          </p:nvPr>
        </p:nvSpPr>
        <p:spPr/>
        <p:txBody>
          <a:bodyPr anchor="ctr"/>
          <a:p>
            <a:r>
              <a:rPr b="1">
                <a:solidFill>
                  <a:schemeClr val="accent2"/>
                </a:solidFill>
              </a:rPr>
              <a:t>What We’ll Cover</a:t>
            </a:r>
            <a:endParaRPr b="1">
              <a:solidFill>
                <a:schemeClr val="accent2"/>
              </a:solidFill>
            </a:endParaRPr>
          </a:p>
        </p:txBody>
      </p:sp>
      <p:sp>
        <p:nvSpPr>
          <p:cNvPr id="9219" name="Text Placeholder 9218"/>
          <p:cNvSpPr>
            <a:spLocks noGrp="1"/>
          </p:cNvSpPr>
          <p:nvPr>
            <p:ph type="body" idx="1"/>
          </p:nvPr>
        </p:nvSpPr>
        <p:spPr>
          <a:xfrm>
            <a:off x="457200" y="1600200"/>
            <a:ext cx="8229600" cy="4800600"/>
          </a:xfrm>
        </p:spPr>
        <p:txBody>
          <a:bodyPr/>
          <a:p>
            <a:pPr>
              <a:lnSpc>
                <a:spcPct val="80000"/>
              </a:lnSpc>
            </a:pPr>
            <a:r>
              <a:rPr sz="2800" b="1"/>
              <a:t>Supervised learning</a:t>
            </a:r>
            <a:endParaRPr sz="2800" b="1"/>
          </a:p>
          <a:p>
            <a:pPr lvl="1">
              <a:lnSpc>
                <a:spcPct val="80000"/>
              </a:lnSpc>
            </a:pPr>
            <a:r>
              <a:rPr sz="2400"/>
              <a:t>Decision tree induction</a:t>
            </a:r>
            <a:endParaRPr sz="2400"/>
          </a:p>
          <a:p>
            <a:pPr lvl="1">
              <a:lnSpc>
                <a:spcPct val="80000"/>
              </a:lnSpc>
            </a:pPr>
            <a:r>
              <a:rPr sz="2400"/>
              <a:t>Rule induction</a:t>
            </a:r>
            <a:endParaRPr sz="2400"/>
          </a:p>
          <a:p>
            <a:pPr lvl="1">
              <a:lnSpc>
                <a:spcPct val="80000"/>
              </a:lnSpc>
            </a:pPr>
            <a:r>
              <a:rPr sz="2400"/>
              <a:t>Instance-based learning</a:t>
            </a:r>
            <a:endParaRPr sz="2400"/>
          </a:p>
          <a:p>
            <a:pPr lvl="1">
              <a:lnSpc>
                <a:spcPct val="80000"/>
              </a:lnSpc>
            </a:pPr>
            <a:r>
              <a:rPr sz="2400"/>
              <a:t>Bayesian learning</a:t>
            </a:r>
            <a:endParaRPr sz="2400"/>
          </a:p>
          <a:p>
            <a:pPr lvl="1">
              <a:lnSpc>
                <a:spcPct val="80000"/>
              </a:lnSpc>
            </a:pPr>
            <a:r>
              <a:rPr sz="2400"/>
              <a:t>Neural networks</a:t>
            </a:r>
            <a:endParaRPr sz="2400"/>
          </a:p>
          <a:p>
            <a:pPr lvl="1">
              <a:lnSpc>
                <a:spcPct val="80000"/>
              </a:lnSpc>
            </a:pPr>
            <a:r>
              <a:rPr sz="2400"/>
              <a:t>Support vector machines</a:t>
            </a:r>
            <a:endParaRPr sz="2400"/>
          </a:p>
          <a:p>
            <a:pPr lvl="1">
              <a:lnSpc>
                <a:spcPct val="80000"/>
              </a:lnSpc>
            </a:pPr>
            <a:r>
              <a:rPr sz="2400"/>
              <a:t>Model ensembles</a:t>
            </a:r>
            <a:endParaRPr sz="2400"/>
          </a:p>
          <a:p>
            <a:pPr lvl="1">
              <a:lnSpc>
                <a:spcPct val="80000"/>
              </a:lnSpc>
            </a:pPr>
            <a:r>
              <a:rPr sz="2400"/>
              <a:t>Learning theory</a:t>
            </a:r>
            <a:endParaRPr sz="2400"/>
          </a:p>
          <a:p>
            <a:pPr>
              <a:lnSpc>
                <a:spcPct val="80000"/>
              </a:lnSpc>
            </a:pPr>
            <a:r>
              <a:rPr sz="2800" b="1"/>
              <a:t>Unsupervised learning</a:t>
            </a:r>
            <a:endParaRPr sz="2800" b="1"/>
          </a:p>
          <a:p>
            <a:pPr lvl="1">
              <a:lnSpc>
                <a:spcPct val="80000"/>
              </a:lnSpc>
            </a:pPr>
            <a:r>
              <a:rPr sz="2400"/>
              <a:t>Clustering</a:t>
            </a:r>
            <a:endParaRPr sz="2400"/>
          </a:p>
          <a:p>
            <a:pPr lvl="1">
              <a:lnSpc>
                <a:spcPct val="80000"/>
              </a:lnSpc>
            </a:pPr>
            <a:r>
              <a:rPr sz="2400"/>
              <a:t>Dimensionality reduction</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23553"/>
          <p:cNvSpPr>
            <a:spLocks noGrp="1"/>
          </p:cNvSpPr>
          <p:nvPr>
            <p:ph type="title"/>
          </p:nvPr>
        </p:nvSpPr>
        <p:spPr/>
        <p:txBody>
          <a:bodyPr anchor="ctr">
            <a:scene3d>
              <a:camera prst="orthographicFront"/>
              <a:lightRig rig="threePt" dir="t"/>
            </a:scene3d>
          </a:bodyPr>
          <a:p>
            <a:r>
              <a:rPr b="1">
                <a:ln w="10160">
                  <a:solidFill>
                    <a:schemeClr val="accent5"/>
                  </a:solidFill>
                  <a:prstDash val="solid"/>
                </a:ln>
                <a:solidFill>
                  <a:srgbClr val="FFFFFF"/>
                </a:solidFill>
                <a:effectLst>
                  <a:outerShdw blurRad="38100" dist="22860" dir="5400000" algn="tl" rotWithShape="0">
                    <a:srgbClr val="000000">
                      <a:alpha val="30000"/>
                    </a:srgbClr>
                  </a:outerShdw>
                </a:effectLst>
              </a:rPr>
              <a:t>ML in Practice</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555" name="Text Placeholder 23554"/>
          <p:cNvSpPr>
            <a:spLocks noGrp="1"/>
          </p:cNvSpPr>
          <p:nvPr>
            <p:ph type="body" idx="1"/>
          </p:nvPr>
        </p:nvSpPr>
        <p:spPr>
          <a:xfrm>
            <a:off x="457200" y="1447800"/>
            <a:ext cx="8229600" cy="4525963"/>
          </a:xfrm>
        </p:spPr>
        <p:txBody>
          <a:bodyPr/>
          <a:p>
            <a:r>
              <a:t>Understanding domain, prior knowledge, and goals</a:t>
            </a:r>
          </a:p>
          <a:p>
            <a:r>
              <a:t>Data integration, selection, cleaning,</a:t>
            </a:r>
            <a:br/>
            <a:r>
              <a:t>pre-processing, etc.</a:t>
            </a:r>
          </a:p>
          <a:p>
            <a:r>
              <a:t>Learning models</a:t>
            </a:r>
          </a:p>
          <a:p>
            <a:r>
              <a:t>Interpreting results</a:t>
            </a:r>
          </a:p>
          <a:p>
            <a:r>
              <a:t>Consolidating and deploying discovered knowledge</a:t>
            </a:r>
          </a:p>
          <a:p>
            <a:r>
              <a:t>Loop</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微信图片_20190316211110"/>
          <p:cNvPicPr>
            <a:picLocks noChangeAspect="1"/>
          </p:cNvPicPr>
          <p:nvPr>
            <p:ph idx="1"/>
          </p:nvPr>
        </p:nvPicPr>
        <p:blipFill>
          <a:blip r:embed="rId1"/>
          <a:stretch>
            <a:fillRect/>
          </a:stretch>
        </p:blipFill>
        <p:spPr>
          <a:xfrm>
            <a:off x="1734185" y="56515"/>
            <a:ext cx="5336540" cy="67760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pic>
        <p:nvPicPr>
          <p:cNvPr id="6" name="Content Placeholder 5" descr="微信图片_20190316210938"/>
          <p:cNvPicPr>
            <a:picLocks noChangeAspect="1"/>
          </p:cNvPicPr>
          <p:nvPr>
            <p:ph idx="1"/>
          </p:nvPr>
        </p:nvPicPr>
        <p:blipFill>
          <a:blip r:embed="rId1"/>
          <a:stretch>
            <a:fillRect/>
          </a:stretch>
        </p:blipFill>
        <p:spPr>
          <a:xfrm>
            <a:off x="1847215" y="24765"/>
            <a:ext cx="4878705" cy="670687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微信图片_20190316210931"/>
          <p:cNvPicPr>
            <a:picLocks noChangeAspect="1"/>
          </p:cNvPicPr>
          <p:nvPr>
            <p:ph idx="1"/>
          </p:nvPr>
        </p:nvPicPr>
        <p:blipFill>
          <a:blip r:embed="rId1"/>
          <a:stretch>
            <a:fillRect/>
          </a:stretch>
        </p:blipFill>
        <p:spPr>
          <a:xfrm>
            <a:off x="1257935" y="394970"/>
            <a:ext cx="6492875" cy="57664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533400" y="1152524"/>
            <a:ext cx="8229600" cy="50958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0" indent="0">
              <a:buNone/>
            </a:pPr>
            <a:r>
              <a:rPr lang="en-US" dirty="0" err="1" smtClean="0"/>
              <a:t>LeNet</a:t>
            </a:r>
            <a:r>
              <a:rPr lang="en-US" dirty="0" smtClean="0"/>
              <a:t> 1989: recognize zip codes, Yann </a:t>
            </a:r>
            <a:r>
              <a:rPr lang="en-US" dirty="0" err="1" smtClean="0"/>
              <a:t>Lecun</a:t>
            </a:r>
            <a:r>
              <a:rPr lang="en-US" dirty="0" smtClean="0"/>
              <a:t>, Bernhard </a:t>
            </a:r>
            <a:r>
              <a:rPr lang="en-US" dirty="0" err="1" smtClean="0"/>
              <a:t>Boser</a:t>
            </a:r>
            <a:r>
              <a:rPr lang="en-US" dirty="0" smtClean="0"/>
              <a:t> and others, ran live in US postal service</a:t>
            </a:r>
            <a:endParaRPr lang="en-US" dirty="0" smtClean="0"/>
          </a:p>
        </p:txBody>
      </p:sp>
      <p:sp>
        <p:nvSpPr>
          <p:cNvPr id="7" name="Title 1"/>
          <p:cNvSpPr>
            <a:spLocks noGrp="1"/>
          </p:cNvSpPr>
          <p:nvPr>
            <p:ph type="title"/>
          </p:nvPr>
        </p:nvSpPr>
        <p:spPr>
          <a:xfrm>
            <a:off x="457200" y="1"/>
            <a:ext cx="8229600" cy="914758"/>
          </a:xfrm>
        </p:spPr>
        <p:txBody>
          <a:bodyPr/>
          <a:lstStyle/>
          <a:p>
            <a:r>
              <a:rPr lang="en-US" sz="3600" dirty="0" smtClean="0">
                <a:solidFill>
                  <a:schemeClr val="bg1"/>
                </a:solidFill>
              </a:rPr>
              <a:t>Milestones: Digit Recognition</a:t>
            </a:r>
            <a:endParaRPr lang="en-US" dirty="0">
              <a:solidFill>
                <a:schemeClr val="bg1"/>
              </a:solidFill>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625" y="2505073"/>
            <a:ext cx="3403145" cy="351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9627" y="2371725"/>
            <a:ext cx="4662556" cy="405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Have fun in machine learning journey!!</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533400" y="9906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0" indent="0">
              <a:buNone/>
            </a:pPr>
            <a:endParaRPr lang="en-US" dirty="0" smtClean="0"/>
          </a:p>
          <a:p>
            <a:pPr marL="0" indent="0">
              <a:buNone/>
            </a:pPr>
            <a:r>
              <a:rPr lang="en-US" dirty="0" smtClean="0"/>
              <a:t>Convolutional NNs: </a:t>
            </a:r>
            <a:r>
              <a:rPr lang="en-US" dirty="0" err="1" smtClean="0"/>
              <a:t>AlexNet</a:t>
            </a:r>
            <a:r>
              <a:rPr lang="en-US" dirty="0" smtClean="0"/>
              <a:t> (2012): trained on 200 GB of ImageNet Data</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7" name="Title 1"/>
          <p:cNvSpPr>
            <a:spLocks noGrp="1"/>
          </p:cNvSpPr>
          <p:nvPr>
            <p:ph type="title"/>
          </p:nvPr>
        </p:nvSpPr>
        <p:spPr>
          <a:xfrm>
            <a:off x="457200" y="1"/>
            <a:ext cx="8229600" cy="914758"/>
          </a:xfrm>
        </p:spPr>
        <p:txBody>
          <a:bodyPr>
            <a:normAutofit/>
          </a:bodyPr>
          <a:lstStyle/>
          <a:p>
            <a:r>
              <a:rPr lang="en-US" sz="3600" dirty="0" smtClean="0">
                <a:solidFill>
                  <a:schemeClr val="bg1"/>
                </a:solidFill>
              </a:rPr>
              <a:t>Milestones: Image Classification</a:t>
            </a:r>
            <a:endParaRPr lang="en-US" dirty="0">
              <a:solidFill>
                <a:schemeClr val="bg1"/>
              </a:solidFill>
            </a:endParaRPr>
          </a:p>
        </p:txBody>
      </p:sp>
      <p:pic>
        <p:nvPicPr>
          <p:cNvPr id="1028" name="Picture 4" descr="https://encrypted-tbn3.gstatic.com/images?q=tbn:ANd9GcRNCBGSfScsFbATxqtoHbqK-VcjSg3dcoAztfCGJ4AGjIb4XeLaW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9140" y="2195868"/>
            <a:ext cx="4168775" cy="13937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548890" y="3831721"/>
            <a:ext cx="3981450" cy="2059635"/>
            <a:chOff x="4895850" y="1419071"/>
            <a:chExt cx="3981450" cy="2059635"/>
          </a:xfrm>
        </p:grpSpPr>
        <p:pic>
          <p:nvPicPr>
            <p:cNvPr id="8" name="Picture 2" descr="https://pbs.twimg.com/media/B1IiCUrIMAAofU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155" y="1419071"/>
              <a:ext cx="3086870" cy="20596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593590" y="2313233"/>
              <a:ext cx="198845" cy="200739"/>
            </a:xfrm>
            <a:prstGeom prst="ellipse">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2"/>
            </p:cNvCxnSpPr>
            <p:nvPr/>
          </p:nvCxnSpPr>
          <p:spPr>
            <a:xfrm flipH="1" flipV="1">
              <a:off x="4895850" y="2312065"/>
              <a:ext cx="1697740" cy="101538"/>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355725" y="2893098"/>
              <a:ext cx="3483555" cy="116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705885" y="2313233"/>
              <a:ext cx="76040" cy="581034"/>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062380" y="1788845"/>
              <a:ext cx="1814920" cy="523220"/>
            </a:xfrm>
            <a:prstGeom prst="rect">
              <a:avLst/>
            </a:prstGeom>
            <a:noFill/>
          </p:spPr>
          <p:txBody>
            <a:bodyPr wrap="none" rtlCol="0">
              <a:spAutoFit/>
            </a:bodyPr>
            <a:lstStyle/>
            <a:p>
              <a:r>
                <a:rPr lang="en-US" sz="1400" dirty="0" smtClean="0"/>
                <a:t>Human performance</a:t>
              </a:r>
              <a:br>
                <a:rPr lang="en-US" sz="1400" dirty="0" smtClean="0"/>
              </a:br>
              <a:r>
                <a:rPr lang="en-US" sz="1400" dirty="0" smtClean="0"/>
                <a:t>5.1% error</a:t>
              </a:r>
              <a:endParaRPr lang="en-US" sz="1400" dirty="0"/>
            </a:p>
          </p:txBody>
        </p:sp>
        <p:cxnSp>
          <p:nvCxnSpPr>
            <p:cNvPr id="14" name="Straight Connector 13"/>
            <p:cNvCxnSpPr/>
            <p:nvPr/>
          </p:nvCxnSpPr>
          <p:spPr>
            <a:xfrm>
              <a:off x="7901940" y="2823391"/>
              <a:ext cx="975360" cy="139415"/>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http://rodrigob.github.io/are_we_there_yet/build/images/stl_10.png?13630850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423833"/>
            <a:ext cx="3641141" cy="3646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kust">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Arial"/>
        <a:ea typeface="華康儷粗黑(P)"/>
        <a:cs typeface=""/>
      </a:majorFont>
      <a:minorFont>
        <a:latin typeface="Arial"/>
        <a:ea typeface="華康儷粗黑(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smtClean="0">
            <a:ln>
              <a:noFill/>
            </a:ln>
            <a:solidFill>
              <a:schemeClr val="tx1"/>
            </a:solidFill>
            <a:effectLst/>
            <a:latin typeface="Arial" panose="020B0604020202020204" pitchFamily="34" charset="0"/>
            <a:ea typeface="PMingLiU" pitchFamily="18" charset="-120"/>
          </a:defRPr>
        </a:defPPr>
      </a:lstStyle>
    </a:ln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hkust</Template>
  <TotalTime>0</TotalTime>
  <Words>10349</Words>
  <Application>WPS Presentation</Application>
  <PresentationFormat>On-screen Show (4:3)</PresentationFormat>
  <Paragraphs>688</Paragraphs>
  <Slides>80</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80</vt:i4>
      </vt:variant>
    </vt:vector>
  </HeadingPairs>
  <TitlesOfParts>
    <vt:vector size="94" baseType="lpstr">
      <vt:lpstr>Arial</vt:lpstr>
      <vt:lpstr>宋体</vt:lpstr>
      <vt:lpstr>Wingdings</vt:lpstr>
      <vt:lpstr>PMingLiU</vt:lpstr>
      <vt:lpstr>華康儷粗黑(P)</vt:lpstr>
      <vt:lpstr>華康儷細黑(P)</vt:lpstr>
      <vt:lpstr>微软雅黑</vt:lpstr>
      <vt:lpstr>Arial Unicode MS</vt:lpstr>
      <vt:lpstr>黑体</vt:lpstr>
      <vt:lpstr>Calibri</vt:lpstr>
      <vt:lpstr>Times New Roman</vt:lpstr>
      <vt:lpstr>Source Sans Pro</vt:lpstr>
      <vt:lpstr>MingLiU-ExtB</vt:lpstr>
      <vt:lpstr>hkust</vt:lpstr>
      <vt:lpstr>Introduction to Deep Learning</vt:lpstr>
      <vt:lpstr>分类</vt:lpstr>
      <vt:lpstr>PowerPoint 演示文稿</vt:lpstr>
      <vt:lpstr>PowerPoint 演示文稿</vt:lpstr>
      <vt:lpstr>PowerPoint 演示文稿</vt:lpstr>
      <vt:lpstr>PowerPoint 演示文稿</vt:lpstr>
      <vt:lpstr>Deep Learning: Hype or Hope? </vt:lpstr>
      <vt:lpstr>Milestones: Digit Recognition</vt:lpstr>
      <vt:lpstr>Milestones: Image Classification</vt:lpstr>
      <vt:lpstr>Milestones: Speech Recognition</vt:lpstr>
      <vt:lpstr>Milestones: Language Translation</vt:lpstr>
      <vt:lpstr> Milestones: Deep Reinforcement Learning</vt:lpstr>
      <vt:lpstr>Citations of the “LeNet” paper</vt:lpstr>
      <vt:lpstr>Outline</vt:lpstr>
      <vt:lpstr>Types of Learning</vt:lpstr>
      <vt:lpstr>Introduction</vt:lpstr>
      <vt:lpstr>Deep Learning</vt:lpstr>
      <vt:lpstr>学习分层表示</vt:lpstr>
      <vt:lpstr>哺乳动物视觉皮层是分层的 </vt:lpstr>
      <vt:lpstr>Supervised Learning</vt:lpstr>
      <vt:lpstr>Convolutional Neural Network</vt:lpstr>
      <vt:lpstr>卷积层的三个阶段</vt:lpstr>
      <vt:lpstr>CNN中的卷积运算</vt:lpstr>
      <vt:lpstr>多个卷积</vt:lpstr>
      <vt:lpstr>非线性</vt:lpstr>
      <vt:lpstr>池化</vt:lpstr>
      <vt:lpstr>Deep CNN：ImageNet 2012的获胜者</vt:lpstr>
      <vt:lpstr>Deep CNN for Image  Classification</vt:lpstr>
      <vt:lpstr>Deep CNN in AlphaGO</vt:lpstr>
      <vt:lpstr>Sequence Modelling</vt:lpstr>
      <vt:lpstr>Why do we need RNNs?</vt:lpstr>
      <vt:lpstr>What are RNNs?</vt:lpstr>
      <vt:lpstr>What are RNNs?</vt:lpstr>
      <vt:lpstr>What are RNNs?</vt:lpstr>
      <vt:lpstr>What are RNNs?</vt:lpstr>
      <vt:lpstr>What are RNNs?</vt:lpstr>
      <vt:lpstr>What are RNNs?</vt:lpstr>
      <vt:lpstr>What are RNNs?</vt:lpstr>
      <vt:lpstr>RNN扩展：双向递归神经网络</vt:lpstr>
      <vt:lpstr>RNN Extensions: Long  Short-term Memory</vt:lpstr>
      <vt:lpstr>RNN Extensions: Long  Short-term Memory</vt:lpstr>
      <vt:lpstr>RNN Extensions: Long  Short-term Memory</vt:lpstr>
      <vt:lpstr>RNN Extensions: Long  Short-term Memory</vt:lpstr>
      <vt:lpstr>RNN Extensions: Long  Short-term Memory</vt:lpstr>
      <vt:lpstr>RNN Extensions: Long  Short-term Memory </vt:lpstr>
      <vt:lpstr>RNN extensions: Long  Short-term memory</vt:lpstr>
      <vt:lpstr>RNN extensions: Long  Short-term Memory</vt:lpstr>
      <vt:lpstr>PowerPoint 演示文稿</vt:lpstr>
      <vt:lpstr>Machine Translation</vt:lpstr>
      <vt:lpstr>Visual Question Answering  (VQA)</vt:lpstr>
      <vt:lpstr>Visual Question Answering</vt:lpstr>
      <vt:lpstr>非监督学习</vt:lpstr>
      <vt:lpstr>Autoencoders</vt:lpstr>
      <vt:lpstr>Deep Autoencoders</vt:lpstr>
      <vt:lpstr>Training Deep Autoencoders</vt:lpstr>
      <vt:lpstr>去噪自动编码器</vt:lpstr>
      <vt:lpstr>Training Denoising Autoencoder</vt:lpstr>
      <vt:lpstr>Training Denoising Autoencoder on MNIST</vt:lpstr>
      <vt:lpstr>Deep Reinforcement Learning</vt:lpstr>
      <vt:lpstr>Reinforcement Learning</vt:lpstr>
      <vt:lpstr>Policies and Value Functions</vt:lpstr>
      <vt:lpstr>Approaches To  Reinforcement Learning</vt:lpstr>
      <vt:lpstr>Bellman Equation </vt:lpstr>
      <vt:lpstr>Deep Reinforcement Learning</vt:lpstr>
      <vt:lpstr>Deep Reinforcement Learning</vt:lpstr>
      <vt:lpstr>DQN in Atari </vt:lpstr>
      <vt:lpstr>DQN in Atari :  Human Level Control</vt:lpstr>
      <vt:lpstr>AlphaGO:  Monte Carlo Tree Search</vt:lpstr>
      <vt:lpstr>AlphaGO: Learning Pipeline</vt:lpstr>
      <vt:lpstr>Learning to Prune： SL Policy Network</vt:lpstr>
      <vt:lpstr>学习修剪RL策略网络</vt:lpstr>
      <vt:lpstr>Learning to Prune： Value Network</vt:lpstr>
      <vt:lpstr>AlphaGO：Evaluation</vt:lpstr>
      <vt:lpstr>References</vt:lpstr>
      <vt:lpstr>What We’ll Cover</vt:lpstr>
      <vt:lpstr>ML in Practice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Yuxiang WU</dc:creator>
  <cp:lastModifiedBy>dell</cp:lastModifiedBy>
  <cp:revision>186</cp:revision>
  <dcterms:created xsi:type="dcterms:W3CDTF">2016-04-02T11:58:00Z</dcterms:created>
  <dcterms:modified xsi:type="dcterms:W3CDTF">2019-03-17T01:16:25Z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